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8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77" r:id="rId14"/>
    <p:sldId id="278" r:id="rId15"/>
    <p:sldId id="270" r:id="rId16"/>
    <p:sldId id="280" r:id="rId17"/>
    <p:sldId id="268" r:id="rId18"/>
    <p:sldId id="269" r:id="rId19"/>
    <p:sldId id="272" r:id="rId20"/>
    <p:sldId id="279" r:id="rId21"/>
    <p:sldId id="273" r:id="rId22"/>
    <p:sldId id="275" r:id="rId23"/>
    <p:sldId id="274" r:id="rId24"/>
    <p:sldId id="286" r:id="rId25"/>
    <p:sldId id="288" r:id="rId26"/>
    <p:sldId id="289" r:id="rId27"/>
    <p:sldId id="291" r:id="rId28"/>
    <p:sldId id="285" r:id="rId29"/>
    <p:sldId id="292" r:id="rId30"/>
    <p:sldId id="294" r:id="rId31"/>
    <p:sldId id="276" r:id="rId32"/>
  </p:sldIdLst>
  <p:sldSz cx="12192000" cy="6858000"/>
  <p:notesSz cx="6858000" cy="9144000"/>
  <p:embeddedFontLst>
    <p:embeddedFont>
      <p:font typeface="나눔스퀘어 Light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a하늬바람B" panose="02020600000000000000" pitchFamily="18" charset="-127"/>
      <p:regular r:id="rId38"/>
    </p:embeddedFont>
    <p:embeddedFont>
      <p:font typeface="DX경필명조B" panose="02010606000101010101" pitchFamily="2" charset="-127"/>
      <p:regular r:id="rId39"/>
    </p:embeddedFont>
    <p:embeddedFont>
      <p:font typeface="조선일보명조" panose="02030304000000000000" pitchFamily="18" charset="-127"/>
      <p:regular r:id="rId40"/>
    </p:embeddedFont>
    <p:embeddedFont>
      <p:font typeface="나눔스퀘어 Bold" panose="020B0600000101010101" pitchFamily="50" charset="-127"/>
      <p:bold r:id="rId41"/>
    </p:embeddedFont>
    <p:embeddedFont>
      <p:font typeface="210 콤퓨타세탁 R" panose="02020603020101020101" pitchFamily="18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dms4573@naver.com" initials="w" lastIdx="1" clrIdx="0">
    <p:extLst>
      <p:ext uri="{19B8F6BF-5375-455C-9EA6-DF929625EA0E}">
        <p15:presenceInfo xmlns:p15="http://schemas.microsoft.com/office/powerpoint/2012/main" userId="f7cff0a2944fb5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9ED"/>
    <a:srgbClr val="F6F6F6"/>
    <a:srgbClr val="A37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908" autoAdjust="0"/>
  </p:normalViewPr>
  <p:slideViewPr>
    <p:cSldViewPr snapToGrid="0">
      <p:cViewPr varScale="1">
        <p:scale>
          <a:sx n="65" d="100"/>
          <a:sy n="65" d="100"/>
        </p:scale>
        <p:origin x="36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54274431085183E-2"/>
          <c:y val="0.20988707864830919"/>
          <c:w val="0.98150442789336145"/>
          <c:h val="0.790112921351690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EE-484B-AB62-2590946015C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8B-4BDB-8049-183AEF906CC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4-4190-AF30-F8F40243FA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0DCF8-2C13-4EDD-96DB-C68E05ED9C46}" type="datetimeFigureOut">
              <a:rPr lang="ko-KR" altLang="en-US" smtClean="0"/>
              <a:t>2019-01-27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C44B4-C389-4FB5-8707-FA628C7AA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5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목차는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번부터 </a:t>
            </a:r>
            <a:r>
              <a:rPr lang="en-US" altLang="ko-KR" dirty="0" smtClean="0"/>
              <a:t>9</a:t>
            </a:r>
            <a:r>
              <a:rPr lang="ko-KR" altLang="en-US" dirty="0" smtClean="0"/>
              <a:t>번 순으로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374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두번째론 농도 측정 범위가 너무 넓다는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측정소가 하나밖에 없는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하나로 측정소가 수집한 데이터를 구나 동 전체의 미세먼지 현황으로 취급해버리기 때문에</a:t>
            </a:r>
          </a:p>
          <a:p>
            <a:r>
              <a:rPr lang="ko-KR" altLang="en-US" dirty="0" smtClean="0"/>
              <a:t>범위가 너무 넓어져 자신이 </a:t>
            </a:r>
            <a:r>
              <a:rPr lang="ko-KR" altLang="en-US" dirty="0" err="1" smtClean="0"/>
              <a:t>알고싶어</a:t>
            </a:r>
            <a:r>
              <a:rPr lang="ko-KR" altLang="en-US" dirty="0" smtClean="0"/>
              <a:t> 하는 장소의 정확한 데이터를 알 방법이 없었습니다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738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6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대기오염 관측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대기오염 측정기는 실내용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실외용</a:t>
            </a:r>
            <a:r>
              <a:rPr lang="ko-KR" altLang="en-US" dirty="0" smtClean="0"/>
              <a:t> 두가지로 제작되어 설치됩니다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공통적으로 온도와 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미세먼지를 측정합니다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거기에 부가적으로 </a:t>
            </a:r>
            <a:r>
              <a:rPr lang="ko-KR" altLang="en-US" dirty="0" err="1" smtClean="0"/>
              <a:t>실내용에는</a:t>
            </a:r>
            <a:r>
              <a:rPr lang="ko-KR" altLang="en-US" dirty="0" smtClean="0"/>
              <a:t> 이산화탄소</a:t>
            </a:r>
            <a:r>
              <a:rPr lang="en-US" altLang="ko-KR" dirty="0" smtClean="0"/>
              <a:t>, VOCs</a:t>
            </a:r>
            <a:r>
              <a:rPr lang="ko-KR" altLang="en-US" dirty="0" smtClean="0"/>
              <a:t>를 추가로 측정합니다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측정된 결과값을 볼 수 있으며 </a:t>
            </a:r>
            <a:r>
              <a:rPr lang="ko-KR" altLang="en-US" dirty="0" err="1" smtClean="0"/>
              <a:t>기준수치를</a:t>
            </a:r>
            <a:r>
              <a:rPr lang="ko-KR" altLang="en-US" dirty="0" smtClean="0"/>
              <a:t> 초과할 시에 환기를 </a:t>
            </a:r>
            <a:r>
              <a:rPr lang="ko-KR" altLang="en-US" dirty="0" err="1" smtClean="0"/>
              <a:t>하라든지</a:t>
            </a:r>
            <a:r>
              <a:rPr lang="ko-KR" altLang="en-US" dirty="0" smtClean="0"/>
              <a:t> 등의 수치를 낮출 수 있는 해결방안을 알려줍니다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휘발성유기화합물이라는</a:t>
            </a:r>
            <a:r>
              <a:rPr lang="ko-KR" altLang="en-US" dirty="0" smtClean="0"/>
              <a:t> 것으로서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대기중에 </a:t>
            </a:r>
            <a:r>
              <a:rPr lang="ko-KR" altLang="en-US" dirty="0" err="1" smtClean="0"/>
              <a:t>휘발돼</a:t>
            </a:r>
            <a:r>
              <a:rPr lang="ko-KR" altLang="en-US" dirty="0" smtClean="0"/>
              <a:t> 악취나 오존을 발생시키는 </a:t>
            </a:r>
            <a:r>
              <a:rPr lang="ko-KR" altLang="en-US" dirty="0" err="1" smtClean="0"/>
              <a:t>탄화수소화합물이라고</a:t>
            </a:r>
            <a:r>
              <a:rPr lang="ko-KR" altLang="en-US" dirty="0" smtClean="0"/>
              <a:t> 하는데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벤젠이나 포름알데히드 등 담배에 들어있는 발암물질이며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집안의 가구나 물건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건물의 </a:t>
            </a:r>
            <a:r>
              <a:rPr lang="ko-KR" altLang="en-US" dirty="0" err="1" smtClean="0"/>
              <a:t>건축자제</a:t>
            </a:r>
            <a:r>
              <a:rPr lang="ko-KR" altLang="en-US" dirty="0" smtClean="0"/>
              <a:t> 등에서 지속적으로 배출되는 물질입니다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실외보다 실내에서 지내는 시간이 많기 때문에 미세먼지 뿐만 아니라 건강에 악영향을 줄 수 있는 이산화탄소와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를 부가적으로 측정하기로 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88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2-1. </a:t>
            </a:r>
            <a:r>
              <a:rPr lang="ko-KR" altLang="en-US" dirty="0" smtClean="0"/>
              <a:t>시리얼 넘버를 통한 미세먼지 기기의 고장 관리 </a:t>
            </a:r>
            <a:r>
              <a:rPr lang="en-US" altLang="ko-KR" dirty="0" smtClean="0"/>
              <a:t>=&gt; </a:t>
            </a:r>
            <a:r>
              <a:rPr lang="ko-KR" altLang="en-US" dirty="0" err="1" smtClean="0"/>
              <a:t>센서값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이상출력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데이터 수신 실패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고객의 직접 신고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2-2. </a:t>
            </a:r>
            <a:r>
              <a:rPr lang="ko-KR" altLang="en-US" dirty="0" smtClean="0"/>
              <a:t>실시간 모니터링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관제 시스템이 적용되는 모든 </a:t>
            </a:r>
            <a:r>
              <a:rPr lang="ko-KR" altLang="en-US" dirty="0" err="1" smtClean="0"/>
              <a:t>기기에대한</a:t>
            </a:r>
            <a:r>
              <a:rPr lang="ko-KR" altLang="en-US" dirty="0" smtClean="0"/>
              <a:t> 전반적인 모니터링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351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웹에서는 이렇게 수집된 대기 정보를 원하는 장소 위주로 확인할 수 있습니다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2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관제 서비스입니다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관제 서비스는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B2C</a:t>
            </a:r>
            <a:r>
              <a:rPr lang="ko-KR" altLang="en-US" dirty="0" smtClean="0"/>
              <a:t>로 나누어집니다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의 관제 서비스는 대기오염 측정기의 설치와 전반적인 관리를 지원해 주는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미세먼지의 수치가 비정상적이거나 데이터가 송신되지 않는 경우 </a:t>
            </a:r>
            <a:r>
              <a:rPr lang="ko-KR" altLang="en-US" dirty="0" err="1" smtClean="0"/>
              <a:t>수리기사가</a:t>
            </a:r>
            <a:r>
              <a:rPr lang="ko-KR" altLang="en-US" dirty="0" smtClean="0"/>
              <a:t> 이를 확인할 수 있도록 하는 서비스를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1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정한 기준에 따라 대기오염 측정기를 구분하고 웹에서 전체적인 측정기에 대한 미세먼지 농도를 확인해 차후 예방책에 반영될 수 있게</a:t>
            </a:r>
            <a:r>
              <a:rPr lang="ko-KR" altLang="en-US" baseline="0" dirty="0" smtClean="0"/>
              <a:t>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610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B2C</a:t>
            </a:r>
            <a:r>
              <a:rPr lang="ko-KR" altLang="en-US" dirty="0" smtClean="0"/>
              <a:t>의 관제 서비스는 사용자의 지난 날의 날씨와 대기오염 정보를 볼 수 있게 해주고 가장 높은 수치의 대기오염물질에 대해 예방책을 알려줍니다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28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 </a:t>
            </a:r>
            <a:r>
              <a:rPr lang="ko-KR" altLang="en-US" dirty="0" err="1" smtClean="0"/>
              <a:t>내가족</a:t>
            </a:r>
            <a:r>
              <a:rPr lang="ko-KR" altLang="en-US" dirty="0" smtClean="0"/>
              <a:t> 모니터링을 통해 자녀의 </a:t>
            </a:r>
            <a:r>
              <a:rPr lang="ko-KR" altLang="en-US" dirty="0" err="1" smtClean="0"/>
              <a:t>귀가시간에</a:t>
            </a:r>
            <a:r>
              <a:rPr lang="ko-KR" altLang="en-US" dirty="0" smtClean="0"/>
              <a:t> 해당 지역의 미세먼지 농도를 알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15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마지막으로 알림 서비스입니다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사용자는 출근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통학 시간을 설정해 해당 시간에 모바일 알림 형태로 해당 시간의 미세먼지 농도를 받아 볼 수 있으며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3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서비스 소개입니다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저희 서비스는 이러이러한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대체 왜 저희가 이러한 서비스를 생각하게 되었는지 보시겠습니다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024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대기 상태가 좋지 않을 경우 경고 알림을 보내줍니다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70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사용자는 이동 경로 별로 해당 지역의 공기 상태를 확인할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616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GPS</a:t>
            </a:r>
            <a:r>
              <a:rPr lang="ko-KR" altLang="en-US" dirty="0" smtClean="0"/>
              <a:t>기능을 활성화하여 위치정보를 자동으로 탐색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날씨제보를</a:t>
            </a:r>
            <a:r>
              <a:rPr lang="ko-KR" altLang="en-US" dirty="0" smtClean="0"/>
              <a:t> 통해 본인 및 타인의 제보를 실시간으로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관심지역 설정을 통해 개인이 설정한 지역 제보 확인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제보 기간 변경 및 제보 구분으로 비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하늘 상태</a:t>
            </a:r>
            <a:r>
              <a:rPr lang="en-US" altLang="ko-KR" dirty="0" smtClean="0"/>
              <a:t>/ </a:t>
            </a:r>
            <a:r>
              <a:rPr lang="ko-KR" altLang="en-US" dirty="0" smtClean="0"/>
              <a:t>구름 등 을 선택하여 과거 정보 조회</a:t>
            </a:r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날씨 아이콘을 선택하여 정보제공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하늘상태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잔눈깨비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천둥번개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용오름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무지개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안개 등등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4, </a:t>
            </a:r>
            <a:r>
              <a:rPr lang="ko-KR" altLang="en-US" dirty="0" smtClean="0"/>
              <a:t>날씨에 대한 제보를 한 위치를 지도상에 표시합니다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지도상의 아이콘 선택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선택한 제보의 상세내용을 확인</a:t>
            </a:r>
          </a:p>
          <a:p>
            <a:r>
              <a:rPr lang="ko-KR" altLang="en-US" dirty="0" smtClean="0"/>
              <a:t>정확한 온도를 알려줌 </a:t>
            </a:r>
          </a:p>
          <a:p>
            <a:r>
              <a:rPr lang="ko-KR" altLang="en-US" dirty="0" smtClean="0"/>
              <a:t>커뮤니케이션 </a:t>
            </a:r>
            <a:r>
              <a:rPr lang="ko-KR" altLang="en-US" dirty="0" err="1" smtClean="0"/>
              <a:t>소통공간</a:t>
            </a:r>
            <a:endParaRPr lang="ko-KR" altLang="en-US" dirty="0" smtClean="0"/>
          </a:p>
          <a:p>
            <a:r>
              <a:rPr lang="ko-KR" altLang="en-US" dirty="0" smtClean="0"/>
              <a:t>위와 같은 서비스로 정확한 온도를 표현해주고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제보를 통해 제보를 통해 유저들간의 따뜻하</a:t>
            </a:r>
          </a:p>
          <a:p>
            <a:r>
              <a:rPr lang="ko-KR" altLang="en-US" dirty="0" smtClean="0"/>
              <a:t>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춥다등의</a:t>
            </a:r>
            <a:r>
              <a:rPr lang="ko-KR" altLang="en-US" dirty="0" smtClean="0"/>
              <a:t> 언어로 표현하여 공감과 조금 더 편리하고 </a:t>
            </a:r>
            <a:r>
              <a:rPr lang="ko-KR" altLang="en-US" dirty="0" err="1" smtClean="0"/>
              <a:t>정학한</a:t>
            </a:r>
            <a:r>
              <a:rPr lang="ko-KR" altLang="en-US" dirty="0" smtClean="0"/>
              <a:t> 정보를 전달할 수 있음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무지개가 나타났다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벚꽃이 예쁘게 폈다 등의 정보를 제공하여 사람들간의 서로 소통할 수 있는 커뮤니티공간을 만드는 것이 목표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식물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벚꽃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억새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벚나무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진달래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단풍나무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코스모스 등등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874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GPS</a:t>
            </a:r>
            <a:r>
              <a:rPr lang="ko-KR" altLang="en-US" dirty="0" smtClean="0"/>
              <a:t>기능을 활성화하여 위치정보를 자동으로 탐색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날씨제보를</a:t>
            </a:r>
            <a:r>
              <a:rPr lang="ko-KR" altLang="en-US" dirty="0" smtClean="0"/>
              <a:t> 통해 본인 및 타인의 제보를 실시간으로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관심지역 설정을 통해 개인이 설정한 지역 제보 확인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제보 기간 변경 및 제보 구분으로 비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하늘 상태</a:t>
            </a:r>
            <a:r>
              <a:rPr lang="en-US" altLang="ko-KR" dirty="0" smtClean="0"/>
              <a:t>/ </a:t>
            </a:r>
            <a:r>
              <a:rPr lang="ko-KR" altLang="en-US" dirty="0" smtClean="0"/>
              <a:t>구름 등 을 선택하여 과거 정보 조회</a:t>
            </a:r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날씨 아이콘을 선택하여 정보제공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하늘상태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잔눈깨비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천둥번개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용오름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무지개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안개 등등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4, </a:t>
            </a:r>
            <a:r>
              <a:rPr lang="ko-KR" altLang="en-US" dirty="0" smtClean="0"/>
              <a:t>날씨에 대한 제보를 한 위치를 지도상에 표시합니다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지도상의 아이콘 선택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선택한 제보의 상세내용을 확인</a:t>
            </a:r>
          </a:p>
          <a:p>
            <a:r>
              <a:rPr lang="ko-KR" altLang="en-US" dirty="0" smtClean="0"/>
              <a:t>정확한 온도를 알려줌 </a:t>
            </a:r>
          </a:p>
          <a:p>
            <a:r>
              <a:rPr lang="ko-KR" altLang="en-US" dirty="0" smtClean="0"/>
              <a:t>커뮤니케이션 </a:t>
            </a:r>
            <a:r>
              <a:rPr lang="ko-KR" altLang="en-US" dirty="0" err="1" smtClean="0"/>
              <a:t>소통공간</a:t>
            </a:r>
            <a:endParaRPr lang="ko-KR" altLang="en-US" dirty="0" smtClean="0"/>
          </a:p>
          <a:p>
            <a:r>
              <a:rPr lang="ko-KR" altLang="en-US" dirty="0" smtClean="0"/>
              <a:t>위와 같은 서비스로 정확한 온도를 표현해주고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제보를 통해 제보를 통해 유저들간의 따뜻하</a:t>
            </a:r>
          </a:p>
          <a:p>
            <a:r>
              <a:rPr lang="ko-KR" altLang="en-US" dirty="0" smtClean="0"/>
              <a:t>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춥다등의</a:t>
            </a:r>
            <a:r>
              <a:rPr lang="ko-KR" altLang="en-US" dirty="0" smtClean="0"/>
              <a:t> 언어로 표현하여 공감과 조금 더 편리하고 </a:t>
            </a:r>
            <a:r>
              <a:rPr lang="ko-KR" altLang="en-US" dirty="0" err="1" smtClean="0"/>
              <a:t>정학한</a:t>
            </a:r>
            <a:r>
              <a:rPr lang="ko-KR" altLang="en-US" dirty="0" smtClean="0"/>
              <a:t> 정보를 전달할 수 있음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무지개가 나타났다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벚꽃이 예쁘게 폈다 등의 정보를 제공하여 사람들간의 서로 소통할 수 있는 커뮤니티공간을 만드는 것이 목표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식물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벚꽃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억새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벚나무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진달래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단풍나무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코스모스 등등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820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GPS</a:t>
            </a:r>
            <a:r>
              <a:rPr lang="ko-KR" altLang="en-US" dirty="0" smtClean="0"/>
              <a:t>기능을 활성화하여 위치정보를 자동으로 탐색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날씨제보를</a:t>
            </a:r>
            <a:r>
              <a:rPr lang="ko-KR" altLang="en-US" dirty="0" smtClean="0"/>
              <a:t> 통해 본인 및 타인의 제보를 실시간으로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관심지역 설정을 통해 개인이 설정한 지역 제보 확인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제보 기간 변경 및 제보 구분으로 비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하늘 상태</a:t>
            </a:r>
            <a:r>
              <a:rPr lang="en-US" altLang="ko-KR" dirty="0" smtClean="0"/>
              <a:t>/ </a:t>
            </a:r>
            <a:r>
              <a:rPr lang="ko-KR" altLang="en-US" dirty="0" smtClean="0"/>
              <a:t>구름 등 을 선택하여 과거 정보 조회</a:t>
            </a:r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날씨 아이콘을 선택하여 정보제공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하늘상태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잔눈깨비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천둥번개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용오름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무지개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안개 등등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4, </a:t>
            </a:r>
            <a:r>
              <a:rPr lang="ko-KR" altLang="en-US" dirty="0" smtClean="0"/>
              <a:t>날씨에 대한 제보를 한 위치를 지도상에 표시합니다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지도상의 아이콘 선택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선택한 제보의 상세내용을 확인</a:t>
            </a:r>
          </a:p>
          <a:p>
            <a:r>
              <a:rPr lang="ko-KR" altLang="en-US" dirty="0" smtClean="0"/>
              <a:t>정확한 온도를 알려줌 </a:t>
            </a:r>
          </a:p>
          <a:p>
            <a:r>
              <a:rPr lang="ko-KR" altLang="en-US" dirty="0" smtClean="0"/>
              <a:t>커뮤니케이션 </a:t>
            </a:r>
            <a:r>
              <a:rPr lang="ko-KR" altLang="en-US" dirty="0" err="1" smtClean="0"/>
              <a:t>소통공간</a:t>
            </a:r>
            <a:endParaRPr lang="ko-KR" altLang="en-US" dirty="0" smtClean="0"/>
          </a:p>
          <a:p>
            <a:r>
              <a:rPr lang="ko-KR" altLang="en-US" dirty="0" smtClean="0"/>
              <a:t>위와 같은 서비스로 정확한 온도를 표현해주고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제보를 통해 제보를 통해 유저들간의 따뜻하</a:t>
            </a:r>
          </a:p>
          <a:p>
            <a:r>
              <a:rPr lang="ko-KR" altLang="en-US" dirty="0" smtClean="0"/>
              <a:t>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춥다등의</a:t>
            </a:r>
            <a:r>
              <a:rPr lang="ko-KR" altLang="en-US" dirty="0" smtClean="0"/>
              <a:t> 언어로 표현하여 공감과 조금 더 편리하고 </a:t>
            </a:r>
            <a:r>
              <a:rPr lang="ko-KR" altLang="en-US" dirty="0" err="1" smtClean="0"/>
              <a:t>정학한</a:t>
            </a:r>
            <a:r>
              <a:rPr lang="ko-KR" altLang="en-US" dirty="0" smtClean="0"/>
              <a:t> 정보를 전달할 수 있음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무지개가 나타났다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벚꽃이 예쁘게 폈다 등의 정보를 제공하여 사람들간의 서로 소통할 수 있는 커뮤니티공간을 만드는 것이 목표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식물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벚꽃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억새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벚나무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진달래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단풍나무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코스모스 등등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814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GPS</a:t>
            </a:r>
            <a:r>
              <a:rPr lang="ko-KR" altLang="en-US" dirty="0" smtClean="0"/>
              <a:t>기능을 활성화하여 위치정보를 자동으로 탐색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날씨제보를</a:t>
            </a:r>
            <a:r>
              <a:rPr lang="ko-KR" altLang="en-US" dirty="0" smtClean="0"/>
              <a:t> 통해 본인 및 타인의 제보를 실시간으로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관심지역 설정을 통해 개인이 설정한 지역 제보 확인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제보 기간 변경 및 제보 구분으로 비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하늘 상태</a:t>
            </a:r>
            <a:r>
              <a:rPr lang="en-US" altLang="ko-KR" dirty="0" smtClean="0"/>
              <a:t>/ </a:t>
            </a:r>
            <a:r>
              <a:rPr lang="ko-KR" altLang="en-US" dirty="0" smtClean="0"/>
              <a:t>구름 등 을 선택하여 과거 정보 조회</a:t>
            </a:r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날씨 아이콘을 선택하여 정보제공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하늘상태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잔눈깨비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천둥번개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용오름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무지개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안개 등등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4, </a:t>
            </a:r>
            <a:r>
              <a:rPr lang="ko-KR" altLang="en-US" dirty="0" smtClean="0"/>
              <a:t>날씨에 대한 제보를 한 위치를 지도상에 표시합니다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지도상의 아이콘 선택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선택한 제보의 상세내용을 확인</a:t>
            </a:r>
          </a:p>
          <a:p>
            <a:r>
              <a:rPr lang="ko-KR" altLang="en-US" dirty="0" smtClean="0"/>
              <a:t>정확한 온도를 알려줌 </a:t>
            </a:r>
          </a:p>
          <a:p>
            <a:r>
              <a:rPr lang="ko-KR" altLang="en-US" dirty="0" smtClean="0"/>
              <a:t>커뮤니케이션 </a:t>
            </a:r>
            <a:r>
              <a:rPr lang="ko-KR" altLang="en-US" dirty="0" err="1" smtClean="0"/>
              <a:t>소통공간</a:t>
            </a:r>
            <a:endParaRPr lang="ko-KR" altLang="en-US" dirty="0" smtClean="0"/>
          </a:p>
          <a:p>
            <a:r>
              <a:rPr lang="ko-KR" altLang="en-US" dirty="0" smtClean="0"/>
              <a:t>위와 같은 서비스로 정확한 온도를 표현해주고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제보를 통해 제보를 통해 유저들간의 따뜻하</a:t>
            </a:r>
          </a:p>
          <a:p>
            <a:r>
              <a:rPr lang="ko-KR" altLang="en-US" dirty="0" smtClean="0"/>
              <a:t>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춥다등의</a:t>
            </a:r>
            <a:r>
              <a:rPr lang="ko-KR" altLang="en-US" dirty="0" smtClean="0"/>
              <a:t> 언어로 표현하여 공감과 조금 더 편리하고 </a:t>
            </a:r>
            <a:r>
              <a:rPr lang="ko-KR" altLang="en-US" dirty="0" err="1" smtClean="0"/>
              <a:t>정학한</a:t>
            </a:r>
            <a:r>
              <a:rPr lang="ko-KR" altLang="en-US" dirty="0" smtClean="0"/>
              <a:t> 정보를 전달할 수 있음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무지개가 나타났다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벚꽃이 예쁘게 폈다 등의 정보를 제공하여 사람들간의 서로 소통할 수 있는 커뮤니티공간을 만드는 것이 목표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식물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벚꽃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억새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벚나무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진달래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단풍나무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코스모스 등등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333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DC942-83D1-4492-97ED-C44F0AA7DB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15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개발환경 구축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클래스 설계 </a:t>
            </a:r>
            <a:r>
              <a:rPr lang="en-US" altLang="ko-KR" dirty="0" smtClean="0"/>
              <a:t>/ DB</a:t>
            </a:r>
            <a:r>
              <a:rPr lang="ko-KR" altLang="en-US" dirty="0" smtClean="0"/>
              <a:t>설계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설계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주요 서비스 개발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테스트 및 디버깅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00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기대 효과입니다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31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사진은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이번달에</a:t>
            </a:r>
            <a:r>
              <a:rPr lang="ko-KR" altLang="en-US" dirty="0" smtClean="0"/>
              <a:t> 가장 미세먼지가 심각했던 날의 서울의 풍경입니다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믿기십니까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앞이 보이지 않을 정도로 미세먼지가 심각한 것을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사진은 하늘은 맑지만 중간에 낀 미세먼지로 인해 밑에 있는 사람들은 정작 맑은 하늘은 볼 수 없는 현 상황을 아주 잘 나타내주고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68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대체 이 </a:t>
            </a:r>
            <a:r>
              <a:rPr lang="ko-KR" altLang="en-US" dirty="0" err="1" smtClean="0"/>
              <a:t>미세먼지란</a:t>
            </a:r>
            <a:r>
              <a:rPr lang="ko-KR" altLang="en-US" dirty="0" smtClean="0"/>
              <a:t> 무엇인가에 대해 먼저 설명을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미세먼지란</a:t>
            </a:r>
            <a:r>
              <a:rPr lang="ko-KR" altLang="en-US" dirty="0" smtClean="0"/>
              <a:t> 지름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이하의 아주 작은 먼지를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말하면 </a:t>
            </a:r>
            <a:r>
              <a:rPr lang="ko-KR" altLang="en-US" dirty="0" err="1" smtClean="0"/>
              <a:t>어느정도의</a:t>
            </a:r>
            <a:r>
              <a:rPr lang="ko-KR" altLang="en-US" dirty="0" smtClean="0"/>
              <a:t> 크기인가 감이 잘 잡히지 않을 것이기 때문에 사진자료를 함께 보시겠습니다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이 긴 것이 사람 머리카락인데요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머리카락은 약 지름 </a:t>
            </a:r>
            <a:r>
              <a:rPr lang="en-US" altLang="ko-KR" dirty="0" smtClean="0"/>
              <a:t>50~70μm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머리카락 왼쪽에 있는 것이 해변의 고운 모래입자인데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모래는 약 지름</a:t>
            </a:r>
            <a:r>
              <a:rPr lang="en-US" altLang="ko-KR" dirty="0" smtClean="0"/>
              <a:t>90μm</a:t>
            </a:r>
            <a:r>
              <a:rPr lang="ko-KR" altLang="en-US" dirty="0" smtClean="0"/>
              <a:t>의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여기 보시는 이 파란색 동그라미들이 </a:t>
            </a:r>
            <a:r>
              <a:rPr lang="en-US" altLang="ko-KR" dirty="0" smtClean="0"/>
              <a:t>PM10</a:t>
            </a:r>
            <a:r>
              <a:rPr lang="ko-KR" altLang="en-US" dirty="0" smtClean="0"/>
              <a:t>의 미세먼지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머리카락의 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분의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크기정도라고 생각하시면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파란색 동그라미를 잘 살펴보시면 더욱 작은 빨간색 동그라미들을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이것은 미세먼지보다 더 작은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초미세먼지</a:t>
            </a:r>
            <a:r>
              <a:rPr lang="ko-KR" altLang="en-US" dirty="0" smtClean="0"/>
              <a:t>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이란 부유성 고형물</a:t>
            </a:r>
            <a:r>
              <a:rPr lang="en-US" altLang="ko-KR" dirty="0" smtClean="0"/>
              <a:t>, Particulate Matter</a:t>
            </a:r>
            <a:r>
              <a:rPr lang="ko-KR" altLang="en-US" dirty="0" smtClean="0"/>
              <a:t>의 약자로서 </a:t>
            </a:r>
            <a:r>
              <a:rPr lang="en-US" altLang="ko-KR" dirty="0" err="1" smtClean="0"/>
              <a:t>μm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대신하여 쓰는 용어입니다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PM10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2.5μm(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지름이라는 것을 의미입니다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73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이러한 아주 작은 미세먼지가 대체 우리에게 어떤 피해를 끼치고 있는가에 대하여 설명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사진은 미세먼지가 인체에 끼치는 영향을 아주 간단명료하게 설명하고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이처럼 미세먼지는 기관지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눈과 같은 신체 </a:t>
            </a:r>
            <a:r>
              <a:rPr lang="ko-KR" altLang="en-US" dirty="0" err="1" smtClean="0"/>
              <a:t>중요부위에</a:t>
            </a:r>
            <a:r>
              <a:rPr lang="ko-KR" altLang="en-US" dirty="0" smtClean="0"/>
              <a:t> 큰 영향을 끼칠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89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대체 이런 해로운 미세먼지의 원인이 무엇인가하면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간단명료하게 이것이다</a:t>
            </a:r>
            <a:r>
              <a:rPr lang="en-US" altLang="ko-KR" dirty="0" smtClean="0"/>
              <a:t>!</a:t>
            </a:r>
            <a:r>
              <a:rPr lang="ko-KR" altLang="en-US" dirty="0" smtClean="0"/>
              <a:t>라고 말할 순 없습니다만</a:t>
            </a:r>
          </a:p>
          <a:p>
            <a:r>
              <a:rPr lang="ko-KR" altLang="en-US" dirty="0" smtClean="0"/>
              <a:t>화력발전이나 선박에서 나오는 매연이 주 유발 원인으로 알려져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한국에 유입되는 미세먼지는 대부분이 중국에서 유입된다는 연구결과가 나왔습니다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61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미세먼지를 근본적으로 해결할 수 있는 방법은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물을 자주 </a:t>
            </a:r>
            <a:r>
              <a:rPr lang="ko-KR" altLang="en-US" dirty="0" err="1" smtClean="0"/>
              <a:t>마신다던가</a:t>
            </a:r>
            <a:r>
              <a:rPr lang="ko-KR" altLang="en-US" dirty="0" smtClean="0"/>
              <a:t> 외출할 때 마스크를 착용하는 등의 방식으로</a:t>
            </a:r>
          </a:p>
          <a:p>
            <a:r>
              <a:rPr lang="ko-KR" altLang="en-US" dirty="0" smtClean="0"/>
              <a:t>유입되는 미세먼지를 최대한 줄이는 방법밖에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현실때문에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미세먼지 농도의 정도를 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심각할 땐 </a:t>
            </a:r>
            <a:r>
              <a:rPr lang="ko-KR" altLang="en-US" dirty="0" err="1" smtClean="0"/>
              <a:t>외출음을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삼가한다던지</a:t>
            </a:r>
            <a:r>
              <a:rPr lang="ko-KR" altLang="en-US" dirty="0" smtClean="0"/>
              <a:t> 마스크의 </a:t>
            </a:r>
            <a:r>
              <a:rPr lang="ko-KR" altLang="en-US" dirty="0" err="1" smtClean="0"/>
              <a:t>필요여부를</a:t>
            </a:r>
            <a:r>
              <a:rPr lang="ko-KR" altLang="en-US" dirty="0" smtClean="0"/>
              <a:t> 판단한다는 등의 서비스가 필요해 졌습니다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16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수요가 많아지다 보니 자연스레 미세먼지에 관한 서비스들이 이미 많이 나와있습니다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이러한 서비스들에서는 문제점들이 있었습니다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810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첫번째론 높이에 따라 미세먼지 농도가 다르게 측정되는 점이었습니다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자료는 이날 당시 측정소에서 측정된 미세먼지의 농도와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초등학생의 키 높이에서 측정한 미세먼지 농도의 차이입니다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측정소에서 측정된 농도는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으로 나와있었지만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 높이에서 측정된 미세먼지 농도는 현저한 차이를 보여주었습니다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55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5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9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7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4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0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5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2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97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5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9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gif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50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hart" Target="../charts/chart3.xml"/><Relationship Id="rId5" Type="http://schemas.openxmlformats.org/officeDocument/2006/relationships/image" Target="../media/image52.png"/><Relationship Id="rId10" Type="http://schemas.openxmlformats.org/officeDocument/2006/relationships/chart" Target="../charts/chart2.xml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microsoft.com/office/2007/relationships/hdphoto" Target="../media/hdphoto11.wdp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microsoft.com/office/2007/relationships/hdphoto" Target="../media/hdphoto9.wdp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69.png"/><Relationship Id="rId5" Type="http://schemas.openxmlformats.org/officeDocument/2006/relationships/image" Target="../media/image27.png"/><Relationship Id="rId10" Type="http://schemas.openxmlformats.org/officeDocument/2006/relationships/image" Target="../media/image68.png"/><Relationship Id="rId4" Type="http://schemas.openxmlformats.org/officeDocument/2006/relationships/image" Target="../media/image50.jp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50.jp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70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jpe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jpe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jpe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jpeg"/><Relationship Id="rId27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55" y="11626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14376000" y="8919000"/>
            <a:ext cx="5490000" cy="33300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14061001" y="8649000"/>
            <a:ext cx="6165000" cy="3870000"/>
          </a:xfrm>
          <a:prstGeom prst="frame">
            <a:avLst>
              <a:gd name="adj1" fmla="val 4395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56000" y="3384000"/>
            <a:ext cx="526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AC319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64224" y="2905627"/>
            <a:ext cx="742296" cy="861058"/>
            <a:chOff x="8254746" y="2650020"/>
            <a:chExt cx="917872" cy="1064731"/>
          </a:xfrm>
          <a:solidFill>
            <a:schemeClr val="tx1"/>
          </a:solidFill>
        </p:grpSpPr>
        <p:sp>
          <p:nvSpPr>
            <p:cNvPr id="17" name="이등변 삼각형 16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71996" y="2988964"/>
              <a:ext cx="595046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318672" y="3675884"/>
            <a:ext cx="180530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>
              <a:defRPr/>
            </a:pPr>
            <a:r>
              <a:rPr lang="ja-JP" altLang="en-US" sz="360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ドンマイ</a:t>
            </a:r>
            <a:endParaRPr kumimoji="0" lang="ko-KR" altLang="en-US" sz="36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9290" y="3675884"/>
            <a:ext cx="9124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0" lang="ko-KR" altLang="en-US" sz="36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0441" y="2476058"/>
            <a:ext cx="796914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>
              <a:defRPr/>
            </a:pPr>
            <a:r>
              <a:rPr lang="ja-JP" altLang="en-US" sz="7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木漏れ日</a:t>
            </a:r>
            <a:endParaRPr kumimoji="0" lang="ko-KR" altLang="en-US" sz="344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656534" y="2905628"/>
            <a:ext cx="749986" cy="861058"/>
            <a:chOff x="8245237" y="2650020"/>
            <a:chExt cx="927381" cy="1064731"/>
          </a:xfrm>
          <a:solidFill>
            <a:schemeClr val="bg1"/>
          </a:solidFill>
        </p:grpSpPr>
        <p:sp>
          <p:nvSpPr>
            <p:cNvPr id="26" name="이등변 삼각형 25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grpFill/>
            <a:ln w="127000">
              <a:solidFill>
                <a:schemeClr val="bg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45237" y="2988964"/>
              <a:ext cx="648564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314202" y="2722296"/>
            <a:ext cx="124846" cy="151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자유형: 도형 25"/>
          <p:cNvSpPr/>
          <p:nvPr/>
        </p:nvSpPr>
        <p:spPr>
          <a:xfrm rot="20472778">
            <a:off x="11013661" y="7131004"/>
            <a:ext cx="244338" cy="408195"/>
          </a:xfrm>
          <a:custGeom>
            <a:avLst/>
            <a:gdLst>
              <a:gd name="connsiteX0" fmla="*/ 1209368 w 2418735"/>
              <a:gd name="connsiteY0" fmla="*/ 0 h 4040788"/>
              <a:gd name="connsiteX1" fmla="*/ 2418735 w 2418735"/>
              <a:gd name="connsiteY1" fmla="*/ 3094397 h 4040788"/>
              <a:gd name="connsiteX2" fmla="*/ 1386348 w 2418735"/>
              <a:gd name="connsiteY2" fmla="*/ 2871071 h 4040788"/>
              <a:gd name="connsiteX3" fmla="*/ 1386348 w 2418735"/>
              <a:gd name="connsiteY3" fmla="*/ 4040788 h 4040788"/>
              <a:gd name="connsiteX4" fmla="*/ 1032386 w 2418735"/>
              <a:gd name="connsiteY4" fmla="*/ 4040788 h 4040788"/>
              <a:gd name="connsiteX5" fmla="*/ 1032386 w 2418735"/>
              <a:gd name="connsiteY5" fmla="*/ 2871072 h 4040788"/>
              <a:gd name="connsiteX6" fmla="*/ 0 w 2418735"/>
              <a:gd name="connsiteY6" fmla="*/ 3094397 h 404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8735" h="4040788">
                <a:moveTo>
                  <a:pt x="1209368" y="0"/>
                </a:moveTo>
                <a:lnTo>
                  <a:pt x="2418735" y="3094397"/>
                </a:lnTo>
                <a:lnTo>
                  <a:pt x="1386348" y="2871071"/>
                </a:lnTo>
                <a:lnTo>
                  <a:pt x="1386348" y="4040788"/>
                </a:lnTo>
                <a:lnTo>
                  <a:pt x="1032386" y="4040788"/>
                </a:lnTo>
                <a:lnTo>
                  <a:pt x="1032386" y="2871072"/>
                </a:lnTo>
                <a:lnTo>
                  <a:pt x="0" y="3094397"/>
                </a:lnTo>
                <a:close/>
              </a:path>
            </a:pathLst>
          </a:cu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05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7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167 -2.59259E-6 L 3.75E-6 -2.59259E-6 " pathEditMode="relative" rAng="0" ptsTypes="AA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203 1.11111E-6 L -3.54167E-6 1.11111E-6 " pathEditMode="relative" rAng="0" ptsTypes="AA">
                                      <p:cBhvr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324 L -0.09219 -0.5703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4" grpId="1"/>
      <p:bldP spid="2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2" y="836831"/>
            <a:ext cx="10006148" cy="50751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10492" y="6158194"/>
            <a:ext cx="3860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YOUTUBE JTBC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뉴스채널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2" y="836831"/>
            <a:ext cx="10006148" cy="50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5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7" y="1951002"/>
            <a:ext cx="4533900" cy="3390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01" y="1939854"/>
            <a:ext cx="4419600" cy="3390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44" y="1890173"/>
            <a:ext cx="4411980" cy="3512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50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899" y="402580"/>
            <a:ext cx="318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7723" y="402580"/>
            <a:ext cx="318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547" y="402580"/>
            <a:ext cx="318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967916" y="836831"/>
            <a:ext cx="0" cy="559468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966408" y="836831"/>
            <a:ext cx="0" cy="559468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구름 10"/>
          <p:cNvSpPr/>
          <p:nvPr/>
        </p:nvSpPr>
        <p:spPr>
          <a:xfrm>
            <a:off x="1526707" y="2030049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/>
          <p:cNvSpPr/>
          <p:nvPr/>
        </p:nvSpPr>
        <p:spPr>
          <a:xfrm>
            <a:off x="663360" y="3284096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2529678" y="2787927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구름 13"/>
          <p:cNvSpPr/>
          <p:nvPr/>
        </p:nvSpPr>
        <p:spPr>
          <a:xfrm>
            <a:off x="3184057" y="2509199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구름 14"/>
          <p:cNvSpPr/>
          <p:nvPr/>
        </p:nvSpPr>
        <p:spPr>
          <a:xfrm>
            <a:off x="3615412" y="3213221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구름 15"/>
          <p:cNvSpPr/>
          <p:nvPr/>
        </p:nvSpPr>
        <p:spPr>
          <a:xfrm>
            <a:off x="157392" y="2628984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구름 16"/>
          <p:cNvSpPr/>
          <p:nvPr/>
        </p:nvSpPr>
        <p:spPr>
          <a:xfrm>
            <a:off x="1377738" y="2875102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9752" y="3049452"/>
            <a:ext cx="4194077" cy="3233987"/>
          </a:xfrm>
          <a:prstGeom prst="rect">
            <a:avLst/>
          </a:prstGeom>
        </p:spPr>
      </p:pic>
      <p:sp>
        <p:nvSpPr>
          <p:cNvPr id="26" name="구름 25"/>
          <p:cNvSpPr/>
          <p:nvPr/>
        </p:nvSpPr>
        <p:spPr>
          <a:xfrm>
            <a:off x="1672214" y="4277757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2157741" y="5040134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2708232" y="5357388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1389217" y="4568224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1931275" y="5221631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구름 30"/>
          <p:cNvSpPr/>
          <p:nvPr/>
        </p:nvSpPr>
        <p:spPr>
          <a:xfrm>
            <a:off x="2327475" y="5372063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742542" y="5372133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70" y="3005907"/>
            <a:ext cx="3749559" cy="31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4131246" y="1634592"/>
            <a:ext cx="1371315" cy="1371315"/>
            <a:chOff x="1625145" y="3804203"/>
            <a:chExt cx="2190750" cy="2190750"/>
          </a:xfrm>
        </p:grpSpPr>
        <p:pic>
          <p:nvPicPr>
            <p:cNvPr id="35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9" name="꺾인 연결선 38"/>
          <p:cNvCxnSpPr>
            <a:stCxn id="35" idx="3"/>
            <a:endCxn id="33" idx="0"/>
          </p:cNvCxnSpPr>
          <p:nvPr/>
        </p:nvCxnSpPr>
        <p:spPr>
          <a:xfrm>
            <a:off x="5502561" y="2320250"/>
            <a:ext cx="518689" cy="68565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1422" y="95357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관측 및 확인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87193" y="953572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957102" y="956941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커뮤니티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06427" y="1587246"/>
            <a:ext cx="1871422" cy="2864859"/>
            <a:chOff x="9323448" y="1587248"/>
            <a:chExt cx="1990655" cy="3047387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23448" y="1587248"/>
              <a:ext cx="1919348" cy="304738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30407" y="1689938"/>
              <a:ext cx="382093" cy="40399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13377" y="3488914"/>
              <a:ext cx="509993" cy="522432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890959" y="2908560"/>
              <a:ext cx="423144" cy="45396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67404" y="2351782"/>
              <a:ext cx="410752" cy="40805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30407" y="2291712"/>
              <a:ext cx="382093" cy="403997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95555" y="2208909"/>
              <a:ext cx="382093" cy="40399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03158" y="3121117"/>
              <a:ext cx="382093" cy="403997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31065" y="2208909"/>
              <a:ext cx="382093" cy="40399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19044" y="2457575"/>
              <a:ext cx="410752" cy="40805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96452" y="2628673"/>
              <a:ext cx="410752" cy="408050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23370" y="3652787"/>
              <a:ext cx="410752" cy="408050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2340" y="3185776"/>
              <a:ext cx="423144" cy="45396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85859" y="2983093"/>
              <a:ext cx="423144" cy="45396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95002" y="2794989"/>
              <a:ext cx="423144" cy="453969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51105" y="2983093"/>
              <a:ext cx="423144" cy="45396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65777" y="3641314"/>
              <a:ext cx="509993" cy="522432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07334" y="2692068"/>
              <a:ext cx="509993" cy="522432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08442" y="2629113"/>
              <a:ext cx="509993" cy="522432"/>
            </a:xfrm>
            <a:prstGeom prst="rect">
              <a:avLst/>
            </a:prstGeom>
          </p:spPr>
        </p:pic>
      </p:grpSp>
      <p:grpSp>
        <p:nvGrpSpPr>
          <p:cNvPr id="75" name="그룹 74"/>
          <p:cNvGrpSpPr/>
          <p:nvPr/>
        </p:nvGrpSpPr>
        <p:grpSpPr>
          <a:xfrm>
            <a:off x="9039502" y="4060818"/>
            <a:ext cx="2781508" cy="2670326"/>
            <a:chOff x="8720920" y="3309159"/>
            <a:chExt cx="3003441" cy="3155328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20920" y="3309159"/>
              <a:ext cx="3003441" cy="652861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4008794"/>
              <a:ext cx="2943270" cy="578744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4644664"/>
              <a:ext cx="2943270" cy="586049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31890" y="5308282"/>
              <a:ext cx="2392471" cy="511503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5875833"/>
              <a:ext cx="2943270" cy="588654"/>
            </a:xfrm>
            <a:prstGeom prst="rect">
              <a:avLst/>
            </a:prstGeom>
          </p:spPr>
        </p:pic>
      </p:grpSp>
      <p:pic>
        <p:nvPicPr>
          <p:cNvPr id="81" name="그림 8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664" y="4079077"/>
            <a:ext cx="505285" cy="534251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664" y="4651558"/>
            <a:ext cx="523639" cy="536411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664" y="5196090"/>
            <a:ext cx="505285" cy="53425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664" y="5738462"/>
            <a:ext cx="505285" cy="53425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664" y="6269178"/>
            <a:ext cx="534291" cy="5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723900" y="1316800"/>
            <a:ext cx="5562600" cy="5144570"/>
            <a:chOff x="723900" y="1343554"/>
            <a:chExt cx="5562600" cy="5144570"/>
          </a:xfrm>
        </p:grpSpPr>
        <p:grpSp>
          <p:nvGrpSpPr>
            <p:cNvPr id="11" name="그룹 10"/>
            <p:cNvGrpSpPr/>
            <p:nvPr/>
          </p:nvGrpSpPr>
          <p:grpSpPr>
            <a:xfrm>
              <a:off x="723900" y="1343554"/>
              <a:ext cx="5562600" cy="5144570"/>
              <a:chOff x="723900" y="1343554"/>
              <a:chExt cx="5562600" cy="514457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900" y="1343554"/>
                <a:ext cx="5562600" cy="434673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214562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실내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25573" y="3304889"/>
                <a:ext cx="1651764" cy="2006544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4985292" y="4097849"/>
              <a:ext cx="853248" cy="4206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9074" y="190500"/>
            <a:ext cx="5863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관측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원호 19"/>
          <p:cNvSpPr/>
          <p:nvPr/>
        </p:nvSpPr>
        <p:spPr>
          <a:xfrm>
            <a:off x="2763711" y="3567889"/>
            <a:ext cx="2351976" cy="2047875"/>
          </a:xfrm>
          <a:prstGeom prst="arc">
            <a:avLst>
              <a:gd name="adj1" fmla="val 12142494"/>
              <a:gd name="adj2" fmla="val 1998806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7091362" y="1297220"/>
            <a:ext cx="4424363" cy="5164150"/>
            <a:chOff x="7091362" y="1297220"/>
            <a:chExt cx="4424363" cy="5164150"/>
          </a:xfrm>
        </p:grpSpPr>
        <p:grpSp>
          <p:nvGrpSpPr>
            <p:cNvPr id="51" name="그룹 50"/>
            <p:cNvGrpSpPr/>
            <p:nvPr/>
          </p:nvGrpSpPr>
          <p:grpSpPr>
            <a:xfrm>
              <a:off x="7091362" y="1297220"/>
              <a:ext cx="4424363" cy="5164150"/>
              <a:chOff x="7091362" y="1323974"/>
              <a:chExt cx="4424363" cy="5164150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1362" y="1323974"/>
                <a:ext cx="4424363" cy="438589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8224837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실외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887917" y="2029664"/>
                <a:ext cx="835773" cy="1015287"/>
              </a:xfrm>
              <a:prstGeom prst="rect">
                <a:avLst/>
              </a:prstGeom>
            </p:spPr>
          </p:pic>
        </p:grpSp>
        <p:sp>
          <p:nvSpPr>
            <p:cNvPr id="52" name="직사각형 51"/>
            <p:cNvSpPr/>
            <p:nvPr/>
          </p:nvSpPr>
          <p:spPr>
            <a:xfrm rot="300000">
              <a:off x="9723690" y="1783080"/>
              <a:ext cx="96966" cy="7132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>
              <a:off x="9912096" y="1700784"/>
              <a:ext cx="411480" cy="2103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0323576" y="140583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8" name="구름 57"/>
          <p:cNvSpPr/>
          <p:nvPr/>
        </p:nvSpPr>
        <p:spPr>
          <a:xfrm>
            <a:off x="9692793" y="1210045"/>
            <a:ext cx="192024" cy="174350"/>
          </a:xfrm>
          <a:prstGeom prst="clou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구름 58"/>
          <p:cNvSpPr/>
          <p:nvPr/>
        </p:nvSpPr>
        <p:spPr>
          <a:xfrm>
            <a:off x="8154565" y="3570849"/>
            <a:ext cx="192024" cy="174350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구름 59"/>
          <p:cNvSpPr/>
          <p:nvPr/>
        </p:nvSpPr>
        <p:spPr>
          <a:xfrm>
            <a:off x="11132912" y="1686545"/>
            <a:ext cx="192024" cy="17435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구름 60"/>
          <p:cNvSpPr/>
          <p:nvPr/>
        </p:nvSpPr>
        <p:spPr>
          <a:xfrm>
            <a:off x="7838908" y="2248017"/>
            <a:ext cx="192024" cy="1743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구름 61"/>
          <p:cNvSpPr/>
          <p:nvPr/>
        </p:nvSpPr>
        <p:spPr>
          <a:xfrm>
            <a:off x="11094172" y="2924878"/>
            <a:ext cx="192024" cy="174350"/>
          </a:xfrm>
          <a:prstGeom prst="cloud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구름 62"/>
          <p:cNvSpPr/>
          <p:nvPr/>
        </p:nvSpPr>
        <p:spPr>
          <a:xfrm>
            <a:off x="7838908" y="1389274"/>
            <a:ext cx="192024" cy="174350"/>
          </a:xfrm>
          <a:prstGeom prst="clou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구름 63"/>
          <p:cNvSpPr/>
          <p:nvPr/>
        </p:nvSpPr>
        <p:spPr>
          <a:xfrm>
            <a:off x="10138622" y="2924878"/>
            <a:ext cx="192024" cy="174350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구름 64"/>
          <p:cNvSpPr/>
          <p:nvPr/>
        </p:nvSpPr>
        <p:spPr>
          <a:xfrm>
            <a:off x="9415771" y="4250553"/>
            <a:ext cx="192024" cy="174350"/>
          </a:xfrm>
          <a:prstGeom prst="clou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구름 65"/>
          <p:cNvSpPr/>
          <p:nvPr/>
        </p:nvSpPr>
        <p:spPr>
          <a:xfrm>
            <a:off x="9242606" y="2627260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원호 66"/>
          <p:cNvSpPr/>
          <p:nvPr/>
        </p:nvSpPr>
        <p:spPr>
          <a:xfrm rot="7793452">
            <a:off x="8956435" y="-43328"/>
            <a:ext cx="1228069" cy="4370748"/>
          </a:xfrm>
          <a:prstGeom prst="arc">
            <a:avLst>
              <a:gd name="adj1" fmla="val 12142494"/>
              <a:gd name="adj2" fmla="val 2046874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3011616" y="1239076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2148269" y="2493123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4153473" y="2171304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4668966" y="1718226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5444299" y="2258479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642301" y="1838011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구름 33"/>
          <p:cNvSpPr/>
          <p:nvPr/>
        </p:nvSpPr>
        <p:spPr>
          <a:xfrm>
            <a:off x="2862647" y="2084129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89014" y="1770551"/>
            <a:ext cx="2266520" cy="1303631"/>
          </a:xfrm>
          <a:prstGeom prst="roundRect">
            <a:avLst>
              <a:gd name="adj" fmla="val 534"/>
            </a:avLst>
          </a:prstGeom>
          <a:solidFill>
            <a:srgbClr val="FF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77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24336 0.2472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1236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30403 0.340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69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17474 0.2881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1439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17942 0.4046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20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06888 0.25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2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04348 0.308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53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0782 0.250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125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7 L 0.00326 0.0569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8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0.12943 -0.2729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-1365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4.81481E-6 L -0.09726 -0.012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62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7.40741E-7 L 0.14427 -0.0692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-347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7 L -0.09258 -0.1680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840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2.22222E-6 L 0.13737 0.0307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15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3.7037E-7 L -0.02903 -0.1680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840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2.59259E-6 L 0.03021 -0.36135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1807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3.33333E-6 L 0.02903 -0.1340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500"/>
                            </p:stCondLst>
                            <p:childTnLst>
                              <p:par>
                                <p:cTn id="1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13" grpId="0" animBg="1"/>
      <p:bldP spid="13" grpId="1" animBg="1"/>
      <p:bldP spid="13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2" grpId="0" animBg="1"/>
      <p:bldP spid="32" grpId="1" animBg="1"/>
      <p:bldP spid="32" grpId="2" animBg="1"/>
      <p:bldP spid="34" grpId="0" animBg="1"/>
      <p:bldP spid="34" grpId="1" animBg="1"/>
      <p:bldP spid="34" grpId="2" animBg="1"/>
      <p:bldP spid="37" grpId="0" animBg="1"/>
      <p:bldP spid="3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44953" y="164621"/>
            <a:ext cx="497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lang="en-US" altLang="ko-KR" sz="360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문제점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5" y="1459624"/>
            <a:ext cx="10056594" cy="50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67932" y="985772"/>
            <a:ext cx="9135945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59877" y="985772"/>
            <a:ext cx="4211960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79892" y="987351"/>
            <a:ext cx="1792146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2038" y="988803"/>
            <a:ext cx="1728192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571837" y="2137900"/>
            <a:ext cx="4923985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65919"/>
              </p:ext>
            </p:extLst>
          </p:nvPr>
        </p:nvGraphicFramePr>
        <p:xfrm>
          <a:off x="1481860" y="1057781"/>
          <a:ext cx="3984104" cy="1440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4104">
                  <a:extLst>
                    <a:ext uri="{9D8B030D-6E8A-4147-A177-3AD203B41FA5}">
                      <a16:colId xmlns:a16="http://schemas.microsoft.com/office/drawing/2014/main" val="3568652186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</a:t>
                      </a: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         시           동 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66432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주소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71119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미세먼지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이산화탄소 등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510249"/>
                  </a:ext>
                </a:extLst>
              </a:tr>
            </a:tbl>
          </a:graphicData>
        </a:graphic>
      </p:graphicFrame>
      <p:sp>
        <p:nvSpPr>
          <p:cNvPr id="28" name="갈매기형 수장 27"/>
          <p:cNvSpPr/>
          <p:nvPr/>
        </p:nvSpPr>
        <p:spPr>
          <a:xfrm>
            <a:off x="2403485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3465857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61" y="2497941"/>
            <a:ext cx="2493624" cy="395917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6446" y="1292405"/>
            <a:ext cx="122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현재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8861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4569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384" y="3026277"/>
            <a:ext cx="935804" cy="84136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528" y="4071054"/>
            <a:ext cx="715516" cy="73936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00" y="3026277"/>
            <a:ext cx="935804" cy="84136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2044" y="4071054"/>
            <a:ext cx="715516" cy="73936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124" y="3021504"/>
            <a:ext cx="935804" cy="8413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0268" y="4066281"/>
            <a:ext cx="715516" cy="73936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074" y="190500"/>
            <a:ext cx="57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확인가능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097315" y="2503748"/>
            <a:ext cx="1532212" cy="1392367"/>
            <a:chOff x="3097315" y="2503748"/>
            <a:chExt cx="1532212" cy="1392367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97315" y="2503748"/>
              <a:ext cx="1532212" cy="139236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51724" y1="47368" x2="40230" y2="276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4242" y="2987673"/>
              <a:ext cx="518358" cy="452818"/>
            </a:xfrm>
            <a:prstGeom prst="rect">
              <a:avLst/>
            </a:prstGeom>
          </p:spPr>
        </p:pic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2710" y="998482"/>
            <a:ext cx="4893112" cy="374566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472" y="4570480"/>
            <a:ext cx="2321637" cy="187612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9186" y="4592147"/>
            <a:ext cx="2307187" cy="18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§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2" b="89854" l="0" r="89979">
                        <a14:foregroundMark x1="22495" y1="37751" x2="24414" y2="39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688" y="962332"/>
            <a:ext cx="5519073" cy="64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075" y="190500"/>
            <a:ext cx="499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</a:t>
            </a:r>
            <a:r>
              <a:rPr lang="ko-KR" altLang="en-US" sz="280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93124" y="587975"/>
            <a:ext cx="520860" cy="49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8463" y="2195760"/>
            <a:ext cx="273935" cy="2680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9759" y="1995705"/>
            <a:ext cx="377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</a:t>
            </a:r>
            <a:r>
              <a:rPr lang="en-US" altLang="ko-KR" sz="20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0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습도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/>
              <a:t>CO</a:t>
            </a:r>
            <a:r>
              <a:rPr lang="en-US" altLang="ko-KR" sz="2000" baseline="-25000" dirty="0"/>
              <a:t>2</a:t>
            </a:r>
            <a:r>
              <a:rPr lang="ko-KR" altLang="en-US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 </a:t>
            </a: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VOCs</a:t>
            </a:r>
            <a:endParaRPr lang="ko-KR" altLang="en-US" sz="20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6225" y="2692145"/>
            <a:ext cx="235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</a:t>
            </a:r>
            <a:r>
              <a:rPr lang="en-US" altLang="ko-KR" sz="1200" dirty="0" smtClean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·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습도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ko-KR" altLang="en-US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미세먼지 </a:t>
            </a:r>
            <a:r>
              <a: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VOCs</a:t>
            </a:r>
            <a:endParaRPr lang="ko-KR" altLang="en-US" sz="1200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28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9" b="90000" l="10000" r="100000">
                        <a14:foregroundMark x1="51778" y1="17556" x2="48000" y2="75333"/>
                        <a14:foregroundMark x1="62222" y1="25111" x2="60000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993" y="5088791"/>
            <a:ext cx="1492759" cy="1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50347" y="5542782"/>
            <a:ext cx="110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˚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786669" y="5361297"/>
            <a:ext cx="1032885" cy="947744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Picture 2" descr="ì§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2" b="89854" l="0" r="89979">
                        <a14:foregroundMark x1="22495" y1="37751" x2="24414" y2="39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12" y="2163087"/>
            <a:ext cx="3431068" cy="400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9" b="90000" l="10000" r="100000">
                        <a14:foregroundMark x1="51778" y1="17556" x2="48000" y2="75333"/>
                        <a14:foregroundMark x1="62222" y1="25111" x2="60000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82" y="4686780"/>
            <a:ext cx="1174336" cy="11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073839" y="5033391"/>
            <a:ext cx="86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˚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043936" y="4845268"/>
            <a:ext cx="812558" cy="74557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8042481" y="680843"/>
            <a:ext cx="1306768" cy="1125834"/>
            <a:chOff x="7096077" y="1507243"/>
            <a:chExt cx="1306768" cy="1125834"/>
          </a:xfrm>
        </p:grpSpPr>
        <p:sp>
          <p:nvSpPr>
            <p:cNvPr id="31" name="직사각형 30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6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1118" y="5994953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시리얼 넘버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콤퓨타세탁 R" panose="02020603020101020101" pitchFamily="18" charset="-127"/>
              <a:ea typeface="210 콤퓨타세탁 R" panose="02020603020101020101" pitchFamily="18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102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3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94" y="1994806"/>
            <a:ext cx="5114108" cy="42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굽은 화살표 13"/>
          <p:cNvSpPr/>
          <p:nvPr/>
        </p:nvSpPr>
        <p:spPr>
          <a:xfrm>
            <a:off x="2720520" y="2368473"/>
            <a:ext cx="3231540" cy="1347742"/>
          </a:xfrm>
          <a:prstGeom prst="bentArrow">
            <a:avLst>
              <a:gd name="adj1" fmla="val 15476"/>
              <a:gd name="adj2" fmla="val 21258"/>
              <a:gd name="adj3" fmla="val 25000"/>
              <a:gd name="adj4" fmla="val 4375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22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755615" y="4220788"/>
            <a:ext cx="1906364" cy="1372814"/>
          </a:xfrm>
          <a:prstGeom prst="roundRect">
            <a:avLst>
              <a:gd name="adj" fmla="val 8602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 rot="931455">
            <a:off x="3125412" y="3727726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고장발생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9074" y="190500"/>
            <a:ext cx="556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14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18" y="3357898"/>
            <a:ext cx="4205364" cy="350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12565" y="3320470"/>
            <a:ext cx="2190750" cy="2190750"/>
            <a:chOff x="1625145" y="3804203"/>
            <a:chExt cx="2190750" cy="2190750"/>
          </a:xfrm>
        </p:grpSpPr>
        <p:pic>
          <p:nvPicPr>
            <p:cNvPr id="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036833" y="983409"/>
            <a:ext cx="2190750" cy="2190750"/>
            <a:chOff x="1625145" y="3804203"/>
            <a:chExt cx="2190750" cy="2190750"/>
          </a:xfrm>
        </p:grpSpPr>
        <p:pic>
          <p:nvPicPr>
            <p:cNvPr id="10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335372" y="3256220"/>
            <a:ext cx="2190750" cy="2190750"/>
            <a:chOff x="1625145" y="3804203"/>
            <a:chExt cx="2190750" cy="2190750"/>
          </a:xfrm>
        </p:grpSpPr>
        <p:pic>
          <p:nvPicPr>
            <p:cNvPr id="14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492369" y="3456686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4907146" y="1116666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9205685" y="3389477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/>
          <p:cNvCxnSpPr>
            <a:stCxn id="17" idx="3"/>
          </p:cNvCxnSpPr>
          <p:nvPr/>
        </p:nvCxnSpPr>
        <p:spPr>
          <a:xfrm flipV="1">
            <a:off x="2942492" y="4415845"/>
            <a:ext cx="961293" cy="2959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19" idx="1"/>
          </p:cNvCxnSpPr>
          <p:nvPr/>
        </p:nvCxnSpPr>
        <p:spPr>
          <a:xfrm flipV="1">
            <a:off x="8288215" y="4351595"/>
            <a:ext cx="917470" cy="1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129572" y="3035446"/>
            <a:ext cx="2631" cy="421240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12565" y="304637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828226" y="321050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6688" y="319877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64256" y="3104994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081486" y="319877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44899" y="312844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855208" y="319877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151824" y="304637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335848" y="302293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76688" y="319877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054497" y="317533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523417" y="317533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726252" y="297604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673070" y="302175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9291426" y="313452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1507087" y="329865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9455549" y="328692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9643117" y="3193144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9760347" y="328692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0123760" y="321659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0534069" y="328692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9830685" y="313452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11014709" y="311108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9455549" y="328692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0733358" y="326348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11202278" y="326348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0405113" y="306419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11351931" y="310990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936616" y="81377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152277" y="977894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100739" y="96617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288307" y="872387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405537" y="96617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68950" y="89583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179259" y="96617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475875" y="81377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59899" y="79032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100739" y="96617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378548" y="94272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847468" y="94272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6050303" y="74343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6997121" y="78915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9074" y="190500"/>
            <a:ext cx="556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33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473440" y="911662"/>
          <a:ext cx="9135945" cy="5760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4633">
                  <a:extLst>
                    <a:ext uri="{9D8B030D-6E8A-4147-A177-3AD203B41FA5}">
                      <a16:colId xmlns:a16="http://schemas.microsoft.com/office/drawing/2014/main" val="402852357"/>
                    </a:ext>
                  </a:extLst>
                </a:gridCol>
                <a:gridCol w="915577">
                  <a:extLst>
                    <a:ext uri="{9D8B030D-6E8A-4147-A177-3AD203B41FA5}">
                      <a16:colId xmlns:a16="http://schemas.microsoft.com/office/drawing/2014/main" val="159336255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89802751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78953064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699252063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609224346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9229051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739331657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4081765987"/>
                    </a:ext>
                  </a:extLst>
                </a:gridCol>
              </a:tblGrid>
              <a:tr h="504056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금요일 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0℃</a:t>
                      </a:r>
                      <a:r>
                        <a:rPr lang="ko-KR" altLang="en-US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 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 7℃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621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69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51564"/>
                  </a:ext>
                </a:extLst>
              </a:tr>
              <a:tr h="1224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93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습도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36239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9925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2.5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9751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강수확률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65329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72" y="1415719"/>
            <a:ext cx="573953" cy="5160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92" y="1407184"/>
            <a:ext cx="504056" cy="53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931" y="1434597"/>
            <a:ext cx="515638" cy="4882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684" y="1407184"/>
            <a:ext cx="544589" cy="537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388" y="1434598"/>
            <a:ext cx="471375" cy="4882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494" y="1406776"/>
            <a:ext cx="573953" cy="5160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815" y="1429628"/>
            <a:ext cx="471375" cy="488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519" y="1420686"/>
            <a:ext cx="471375" cy="488210"/>
          </a:xfrm>
          <a:prstGeom prst="rect">
            <a:avLst/>
          </a:prstGeom>
        </p:spPr>
      </p:pic>
      <p:graphicFrame>
        <p:nvGraphicFramePr>
          <p:cNvPr id="13" name="차트 12"/>
          <p:cNvGraphicFramePr/>
          <p:nvPr>
            <p:extLst/>
          </p:nvPr>
        </p:nvGraphicFramePr>
        <p:xfrm>
          <a:off x="2385179" y="2135799"/>
          <a:ext cx="8239810" cy="133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5080" y="3705489"/>
            <a:ext cx="7812360" cy="590550"/>
          </a:xfrm>
          <a:prstGeom prst="rect">
            <a:avLst/>
          </a:prstGeom>
        </p:spPr>
      </p:pic>
      <p:graphicFrame>
        <p:nvGraphicFramePr>
          <p:cNvPr id="15" name="차트 14"/>
          <p:cNvGraphicFramePr/>
          <p:nvPr>
            <p:extLst/>
          </p:nvPr>
        </p:nvGraphicFramePr>
        <p:xfrm>
          <a:off x="2385179" y="4296039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차트 15"/>
          <p:cNvGraphicFramePr/>
          <p:nvPr>
            <p:extLst/>
          </p:nvPr>
        </p:nvGraphicFramePr>
        <p:xfrm>
          <a:off x="2369573" y="5238637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19074" y="190500"/>
            <a:ext cx="556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5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772915" y="2072180"/>
            <a:ext cx="333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748" y="1803379"/>
            <a:ext cx="333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서비스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108815" y="1655845"/>
            <a:ext cx="11614" cy="325017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3817" y="855699"/>
            <a:ext cx="2845045" cy="5146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endParaRPr lang="en-US" altLang="ko-KR" sz="3200" dirty="0" smtClean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lang="en-US" altLang="ko-KR" sz="3200" dirty="0" smtClean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개발일정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630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05 -0.00625 L 0.21276 -0.00764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§ë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451" l="0" r="100000">
                        <a14:foregroundMark x1="32857" y1="18022" x2="43571" y2="42418"/>
                        <a14:foregroundMark x1="46857" y1="18022" x2="65286" y2="42637"/>
                        <a14:foregroundMark x1="83571" y1="41099" x2="84429" y2="61758"/>
                        <a14:foregroundMark x1="60714" y1="52308" x2="52429" y2="80000"/>
                        <a14:foregroundMark x1="34714" y1="76044" x2="66857" y2="61978"/>
                        <a14:foregroundMark x1="45429" y1="66593" x2="47143" y2="41758"/>
                        <a14:foregroundMark x1="25429" y1="46813" x2="35857" y2="74505"/>
                        <a14:foregroundMark x1="23000" y1="21319" x2="27286" y2="46813"/>
                        <a14:foregroundMark x1="30857" y1="3516" x2="32714" y2="13846"/>
                        <a14:foregroundMark x1="39857" y1="6813" x2="24429" y2="7912"/>
                        <a14:foregroundMark x1="86286" y1="21758" x2="95143" y2="31648"/>
                        <a14:foregroundMark x1="98000" y1="24176" x2="88857" y2="32747"/>
                        <a14:foregroundMark x1="98000" y1="31429" x2="75857" y2="29451"/>
                        <a14:foregroundMark x1="98429" y1="26154" x2="99143" y2="31429"/>
                        <a14:foregroundMark x1="6429" y1="48352" x2="10000" y2="61099"/>
                        <a14:foregroundMark x1="11571" y1="45934" x2="0" y2="55165"/>
                        <a14:foregroundMark x1="8857" y1="52308" x2="5857" y2="58462"/>
                        <a14:foregroundMark x1="8429" y1="46374" x2="4000" y2="53846"/>
                        <a14:foregroundMark x1="5429" y1="49451" x2="571" y2="55385"/>
                        <a14:foregroundMark x1="4857" y1="50549" x2="857" y2="54286"/>
                        <a14:foregroundMark x1="47857" y1="36484" x2="56000" y2="49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15" y="1605407"/>
            <a:ext cx="7103270" cy="48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4654" y1="34278" x2="42138" y2="41643"/>
                        <a14:foregroundMark x1="60377" y1="36544" x2="30818" y2="36261"/>
                        <a14:foregroundMark x1="33333" y1="33428" x2="64780" y2="39660"/>
                        <a14:foregroundMark x1="55346" y1="33711" x2="45283" y2="68555"/>
                        <a14:foregroundMark x1="38365" y1="90652" x2="34591" y2="95467"/>
                        <a14:foregroundMark x1="67925" y1="89802" x2="66667" y2="95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8003" y="2221992"/>
            <a:ext cx="1267954" cy="281501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530300" y="841249"/>
            <a:ext cx="3434891" cy="5788152"/>
            <a:chOff x="972517" y="173737"/>
            <a:chExt cx="3476738" cy="6510528"/>
          </a:xfrm>
        </p:grpSpPr>
        <p:pic>
          <p:nvPicPr>
            <p:cNvPr id="4" name="Picture 2" descr="ìì´í° ëìì¸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517" y="173737"/>
              <a:ext cx="3476738" cy="651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36" y="1304925"/>
              <a:ext cx="2968304" cy="4474083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1830404" y="2266610"/>
              <a:ext cx="1379140" cy="174954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76565" y="1504823"/>
              <a:ext cx="652813" cy="879983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V="1">
              <a:off x="3182112" y="3346704"/>
              <a:ext cx="484632" cy="68773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1664208" y="2523744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90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599594" y="261479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85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2401259" y="362950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77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959258" y="322566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8</a:t>
              </a:r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671418" y="322566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99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32004" y="1623113"/>
              <a:ext cx="596799" cy="50692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219075" y="190500"/>
            <a:ext cx="6223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내가족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모니터링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3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정보 입력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출근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통근시간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사용자의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정보 입력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출근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통근시간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075" y="190500"/>
            <a:ext cx="524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서비스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042481" y="680843"/>
            <a:ext cx="1306768" cy="1125834"/>
            <a:chOff x="7096077" y="1507243"/>
            <a:chExt cx="1306768" cy="1125834"/>
          </a:xfrm>
        </p:grpSpPr>
        <p:sp>
          <p:nvSpPr>
            <p:cNvPr id="12" name="직사각형 11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3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73220"/>
            <a:ext cx="3877518" cy="4636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74" y="3256267"/>
            <a:ext cx="2343943" cy="24919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60" y="2782287"/>
            <a:ext cx="3842624" cy="37220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978" y="4094030"/>
            <a:ext cx="629329" cy="54468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466" y="3635382"/>
            <a:ext cx="1470885" cy="12730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2882" y="3877082"/>
            <a:ext cx="599821" cy="62890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7913" y="3143915"/>
            <a:ext cx="1275307" cy="1337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9518" y="3635382"/>
            <a:ext cx="649614" cy="6282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3219" y="2980271"/>
            <a:ext cx="1106571" cy="107017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895092" y="2659077"/>
            <a:ext cx="2342291" cy="592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경로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53913" y="1867871"/>
            <a:ext cx="3877518" cy="909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경로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83674" y="2178388"/>
            <a:ext cx="2343943" cy="3569828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66228" y="2146763"/>
            <a:ext cx="2361389" cy="27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미세먼지 나쁨 위험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!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3913" y="568001"/>
            <a:ext cx="3877518" cy="5936322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36466" y="562652"/>
            <a:ext cx="3877518" cy="4597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미세먼지 </a:t>
            </a:r>
            <a:endParaRPr kumimoji="0" lang="en-US" altLang="ko-KR" sz="6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나쁨 위험</a:t>
            </a:r>
            <a:r>
              <a:rPr kumimoji="0" lang="en-US" altLang="ko-KR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!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9075" y="190500"/>
            <a:ext cx="524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서비스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32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73220"/>
            <a:ext cx="3877518" cy="4636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74" y="3256267"/>
            <a:ext cx="2343943" cy="24919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60" y="2782287"/>
            <a:ext cx="3842624" cy="37220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978" y="4094030"/>
            <a:ext cx="629329" cy="54468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466" y="3635382"/>
            <a:ext cx="1470885" cy="12730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2882" y="3877082"/>
            <a:ext cx="599821" cy="62890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7913" y="3143915"/>
            <a:ext cx="1275307" cy="1337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9518" y="3635382"/>
            <a:ext cx="649614" cy="6282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3219" y="2980271"/>
            <a:ext cx="1106571" cy="107017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895092" y="2659077"/>
            <a:ext cx="2342291" cy="592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경로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53913" y="1867871"/>
            <a:ext cx="3877518" cy="909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경로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9075" y="190500"/>
            <a:ext cx="524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서비스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042481" y="680843"/>
            <a:ext cx="1306768" cy="1125834"/>
            <a:chOff x="7096077" y="1507243"/>
            <a:chExt cx="1306768" cy="1125834"/>
          </a:xfrm>
        </p:grpSpPr>
        <p:sp>
          <p:nvSpPr>
            <p:cNvPr id="27" name="직사각형 26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00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9075" y="190500"/>
            <a:ext cx="524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ja-JP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３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커뮤니케이션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096" y="1867871"/>
            <a:ext cx="2473737" cy="4121445"/>
          </a:xfrm>
          <a:prstGeom prst="rect">
            <a:avLst/>
          </a:prstGeom>
        </p:spPr>
      </p:pic>
      <p:pic>
        <p:nvPicPr>
          <p:cNvPr id="3078" name="Picture 6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043" l="0" r="100000">
                        <a14:foregroundMark x1="29076" y1="6543" x2="75493" y2="78906"/>
                        <a14:foregroundMark x1="57840" y1="7324" x2="57840" y2="72266"/>
                        <a14:foregroundMark x1="69470" y1="8008" x2="25545" y2="35254"/>
                        <a14:foregroundMark x1="40187" y1="10645" x2="73520" y2="14160"/>
                        <a14:foregroundMark x1="35929" y1="13477" x2="84112" y2="13184"/>
                        <a14:foregroundMark x1="34372" y1="12793" x2="60852" y2="10645"/>
                        <a14:foregroundMark x1="30322" y1="12012" x2="52544" y2="8984"/>
                        <a14:foregroundMark x1="32918" y1="10840" x2="56075" y2="7813"/>
                        <a14:foregroundMark x1="23261" y1="12988" x2="52025" y2="6836"/>
                        <a14:foregroundMark x1="16719" y1="12793" x2="58359" y2="5859"/>
                        <a14:foregroundMark x1="27310" y1="15137" x2="35410" y2="69434"/>
                        <a14:foregroundMark x1="43510" y1="57129" x2="52025" y2="68945"/>
                        <a14:foregroundMark x1="20042" y1="67285" x2="57321" y2="66309"/>
                        <a14:foregroundMark x1="30114" y1="66309" x2="69678" y2="65820"/>
                        <a14:foregroundMark x1="19730" y1="65430" x2="64382" y2="65137"/>
                        <a14:foregroundMark x1="33333" y1="66602" x2="71236" y2="66797"/>
                        <a14:foregroundMark x1="41745" y1="67090" x2="75286" y2="67285"/>
                        <a14:foregroundMark x1="46521" y1="66113" x2="72690" y2="66113"/>
                        <a14:foregroundMark x1="38941" y1="66602" x2="79232" y2="68945"/>
                        <a14:foregroundMark x1="47456" y1="69434" x2="75701" y2="67969"/>
                        <a14:foregroundMark x1="34891" y1="17480" x2="34683" y2="48047"/>
                        <a14:foregroundMark x1="64901" y1="16309" x2="64382" y2="50879"/>
                        <a14:foregroundMark x1="65628" y1="22949" x2="64382" y2="48340"/>
                        <a14:foregroundMark x1="66459" y1="11328" x2="65940" y2="54199"/>
                        <a14:foregroundMark x1="60125" y1="28906" x2="55036" y2="71289"/>
                        <a14:foregroundMark x1="53583" y1="56152" x2="40187" y2="80762"/>
                        <a14:foregroundMark x1="35410" y1="64648" x2="35410" y2="78906"/>
                        <a14:foregroundMark x1="27830" y1="69629" x2="62098" y2="73730"/>
                        <a14:foregroundMark x1="18484" y1="73926" x2="83593" y2="80371"/>
                        <a14:foregroundMark x1="51506" y1="85352" x2="69470" y2="85547"/>
                        <a14:foregroundMark x1="33333" y1="29590" x2="55556" y2="9668"/>
                        <a14:foregroundMark x1="43718" y1="9180" x2="44444" y2="9668"/>
                        <a14:foregroundMark x1="34891" y1="11133" x2="35618" y2="11133"/>
                        <a14:foregroundMark x1="54309" y1="5176" x2="49533" y2="13184"/>
                        <a14:foregroundMark x1="55556" y1="9668" x2="20561" y2="29297"/>
                        <a14:foregroundMark x1="29803" y1="16504" x2="26791" y2="2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57" y="467389"/>
            <a:ext cx="5192983" cy="552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87462" y="5635373"/>
            <a:ext cx="4190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GPS </a:t>
            </a:r>
            <a:r>
              <a:rPr lang="ko-KR" altLang="en-US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위치정보 탐색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5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9075" y="190500"/>
            <a:ext cx="524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ja-JP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３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커뮤니케이션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246621"/>
              </p:ext>
            </p:extLst>
          </p:nvPr>
        </p:nvGraphicFramePr>
        <p:xfrm>
          <a:off x="1883675" y="2643304"/>
          <a:ext cx="2335133" cy="886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5133">
                  <a:extLst>
                    <a:ext uri="{9D8B030D-6E8A-4147-A177-3AD203B41FA5}">
                      <a16:colId xmlns:a16="http://schemas.microsoft.com/office/drawing/2014/main" val="319304841"/>
                    </a:ext>
                  </a:extLst>
                </a:gridCol>
              </a:tblGrid>
              <a:tr h="407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aseline="0" dirty="0" smtClean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도     시     동</a:t>
                      </a:r>
                      <a:endParaRPr lang="ko-KR" altLang="en-US" sz="2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05182"/>
                  </a:ext>
                </a:extLst>
              </a:tr>
              <a:tr h="407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기간</a:t>
                      </a:r>
                      <a:endParaRPr lang="ko-KR" altLang="en-US" sz="2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905919"/>
                  </a:ext>
                </a:extLst>
              </a:tr>
            </a:tbl>
          </a:graphicData>
        </a:graphic>
      </p:graphicFrame>
      <p:sp>
        <p:nvSpPr>
          <p:cNvPr id="15" name="갈매기형 수장 14"/>
          <p:cNvSpPr/>
          <p:nvPr/>
        </p:nvSpPr>
        <p:spPr>
          <a:xfrm>
            <a:off x="2606246" y="2740226"/>
            <a:ext cx="179859" cy="248634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290908" y="2742499"/>
            <a:ext cx="179859" cy="248634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89812"/>
              </p:ext>
            </p:extLst>
          </p:nvPr>
        </p:nvGraphicFramePr>
        <p:xfrm>
          <a:off x="6777748" y="3248166"/>
          <a:ext cx="3836235" cy="32615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8745">
                  <a:extLst>
                    <a:ext uri="{9D8B030D-6E8A-4147-A177-3AD203B41FA5}">
                      <a16:colId xmlns:a16="http://schemas.microsoft.com/office/drawing/2014/main" val="229397712"/>
                    </a:ext>
                  </a:extLst>
                </a:gridCol>
                <a:gridCol w="1278745">
                  <a:extLst>
                    <a:ext uri="{9D8B030D-6E8A-4147-A177-3AD203B41FA5}">
                      <a16:colId xmlns:a16="http://schemas.microsoft.com/office/drawing/2014/main" val="2227163247"/>
                    </a:ext>
                  </a:extLst>
                </a:gridCol>
                <a:gridCol w="1278745">
                  <a:extLst>
                    <a:ext uri="{9D8B030D-6E8A-4147-A177-3AD203B41FA5}">
                      <a16:colId xmlns:a16="http://schemas.microsoft.com/office/drawing/2014/main" val="313764909"/>
                    </a:ext>
                  </a:extLst>
                </a:gridCol>
              </a:tblGrid>
              <a:tr h="108716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983291"/>
                  </a:ext>
                </a:extLst>
              </a:tr>
              <a:tr h="108716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621976"/>
                  </a:ext>
                </a:extLst>
              </a:tr>
              <a:tr h="108716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84618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890165" y="3530152"/>
            <a:ext cx="2342291" cy="2222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제보목록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ko-KR" altLang="ko-KR" dirty="0"/>
              <a:t>도     시     동</a:t>
            </a:r>
          </a:p>
          <a:p>
            <a:pPr fontAlgn="t"/>
            <a:r>
              <a:rPr lang="ko-KR" altLang="ko-KR" dirty="0"/>
              <a:t>주소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80809"/>
              </p:ext>
            </p:extLst>
          </p:nvPr>
        </p:nvGraphicFramePr>
        <p:xfrm>
          <a:off x="6736466" y="1858926"/>
          <a:ext cx="3877518" cy="138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7518">
                  <a:extLst>
                    <a:ext uri="{9D8B030D-6E8A-4147-A177-3AD203B41FA5}">
                      <a16:colId xmlns:a16="http://schemas.microsoft.com/office/drawing/2014/main" val="2601344410"/>
                    </a:ext>
                  </a:extLst>
                </a:gridCol>
              </a:tblGrid>
              <a:tr h="694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aseline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도     시     동</a:t>
                      </a:r>
                      <a:endParaRPr lang="ko-KR" altLang="en-US" sz="4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304568"/>
                  </a:ext>
                </a:extLst>
              </a:tr>
              <a:tr h="694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기간</a:t>
                      </a:r>
                      <a:endParaRPr lang="ko-KR" altLang="en-US" sz="4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198452"/>
                  </a:ext>
                </a:extLst>
              </a:tr>
            </a:tbl>
          </a:graphicData>
        </a:graphic>
      </p:graphicFrame>
      <p:sp>
        <p:nvSpPr>
          <p:cNvPr id="24" name="갈매기형 수장 23"/>
          <p:cNvSpPr/>
          <p:nvPr/>
        </p:nvSpPr>
        <p:spPr>
          <a:xfrm>
            <a:off x="7941363" y="1963425"/>
            <a:ext cx="350495" cy="484518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9058392" y="1963425"/>
            <a:ext cx="350495" cy="484518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042481" y="680843"/>
            <a:ext cx="1306768" cy="1125834"/>
            <a:chOff x="7096077" y="1507243"/>
            <a:chExt cx="1306768" cy="1125834"/>
          </a:xfrm>
        </p:grpSpPr>
        <p:sp>
          <p:nvSpPr>
            <p:cNvPr id="29" name="직사각형 28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9075" y="190500"/>
            <a:ext cx="524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ja-JP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３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커뮤니케이션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70484"/>
              </p:ext>
            </p:extLst>
          </p:nvPr>
        </p:nvGraphicFramePr>
        <p:xfrm>
          <a:off x="1883675" y="2643304"/>
          <a:ext cx="2335133" cy="443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5133">
                  <a:extLst>
                    <a:ext uri="{9D8B030D-6E8A-4147-A177-3AD203B41FA5}">
                      <a16:colId xmlns:a16="http://schemas.microsoft.com/office/drawing/2014/main" val="319304841"/>
                    </a:ext>
                  </a:extLst>
                </a:gridCol>
              </a:tblGrid>
              <a:tr h="407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GPS</a:t>
                      </a:r>
                      <a:r>
                        <a:rPr lang="ko-KR" altLang="en-US" sz="2400" dirty="0" smtClean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정보</a:t>
                      </a:r>
                      <a:endParaRPr lang="ko-KR" altLang="en-US" sz="2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05182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890165" y="3530152"/>
            <a:ext cx="2342291" cy="2222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제보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ko-KR" altLang="ko-KR" dirty="0"/>
              <a:t>도     시     동</a:t>
            </a:r>
          </a:p>
          <a:p>
            <a:pPr fontAlgn="t"/>
            <a:r>
              <a:rPr lang="ko-KR" altLang="ko-KR" dirty="0"/>
              <a:t>주소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024913"/>
              </p:ext>
            </p:extLst>
          </p:nvPr>
        </p:nvGraphicFramePr>
        <p:xfrm>
          <a:off x="6736466" y="1858926"/>
          <a:ext cx="3877518" cy="138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7518">
                  <a:extLst>
                    <a:ext uri="{9D8B030D-6E8A-4147-A177-3AD203B41FA5}">
                      <a16:colId xmlns:a16="http://schemas.microsoft.com/office/drawing/2014/main" val="2601344410"/>
                    </a:ext>
                  </a:extLst>
                </a:gridCol>
              </a:tblGrid>
              <a:tr h="694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GPS</a:t>
                      </a:r>
                      <a:r>
                        <a:rPr lang="ko-KR" altLang="en-US" sz="400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정보</a:t>
                      </a:r>
                      <a:endParaRPr lang="ko-KR" altLang="en-US" sz="4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304568"/>
                  </a:ext>
                </a:extLst>
              </a:tr>
              <a:tr h="694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아이콘 설정</a:t>
                      </a:r>
                      <a:endParaRPr lang="ko-KR" altLang="en-US" sz="4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19845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736466" y="3255143"/>
            <a:ext cx="3877518" cy="3261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제보 내용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021841" y="647058"/>
            <a:ext cx="1306768" cy="1125834"/>
            <a:chOff x="7096077" y="1507243"/>
            <a:chExt cx="1306768" cy="1125834"/>
          </a:xfrm>
        </p:grpSpPr>
        <p:sp>
          <p:nvSpPr>
            <p:cNvPr id="23" name="직사각형 22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1890165" y="3086728"/>
            <a:ext cx="2337453" cy="443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아이콘 설정</a:t>
            </a:r>
            <a:endParaRPr lang="ko-KR" altLang="en-US" sz="24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736466" y="568001"/>
            <a:ext cx="3877518" cy="822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날씨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36466" y="2628117"/>
            <a:ext cx="3877518" cy="822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식물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36466" y="4688233"/>
            <a:ext cx="3877518" cy="822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기타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340" y="1520161"/>
            <a:ext cx="963716" cy="101896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930" y="1552713"/>
            <a:ext cx="872806" cy="93638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2471" y="1552713"/>
            <a:ext cx="962923" cy="98640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382" y="1568817"/>
            <a:ext cx="887147" cy="88131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7155" y="3524122"/>
            <a:ext cx="3816829" cy="113485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0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7617" y="5553166"/>
            <a:ext cx="1952625" cy="9144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1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1393" y="5574045"/>
            <a:ext cx="9620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3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7" grpId="0" animBg="1"/>
      <p:bldP spid="3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19075" y="190500"/>
            <a:ext cx="524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ja-JP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３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커뮤니케이션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25" y="1114816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69483" y="2016802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69483" y="2016802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1135" y="2016802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70959" y="1014608"/>
            <a:ext cx="7653403" cy="5495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0630" y="886935"/>
            <a:ext cx="3876675" cy="876300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7096077" y="1507243"/>
            <a:ext cx="1306768" cy="1125834"/>
            <a:chOff x="7096077" y="1507243"/>
            <a:chExt cx="1306768" cy="1125834"/>
          </a:xfrm>
        </p:grpSpPr>
        <p:sp>
          <p:nvSpPr>
            <p:cNvPr id="18" name="직사각형 17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227472"/>
              </p:ext>
            </p:extLst>
          </p:nvPr>
        </p:nvGraphicFramePr>
        <p:xfrm>
          <a:off x="4070958" y="2741426"/>
          <a:ext cx="7653403" cy="480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3403">
                  <a:extLst>
                    <a:ext uri="{9D8B030D-6E8A-4147-A177-3AD203B41FA5}">
                      <a16:colId xmlns:a16="http://schemas.microsoft.com/office/drawing/2014/main" val="2618790642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  도           시            동             기 간        </a:t>
                      </a:r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2019.01.01~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225620"/>
                  </a:ext>
                </a:extLst>
              </a:tr>
            </a:tbl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7841293" y="2741426"/>
            <a:ext cx="0" cy="4800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233770" y="2741426"/>
            <a:ext cx="0" cy="4800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갈매기형 수장 34"/>
          <p:cNvSpPr/>
          <p:nvPr/>
        </p:nvSpPr>
        <p:spPr>
          <a:xfrm>
            <a:off x="5217752" y="2832950"/>
            <a:ext cx="179859" cy="300847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6334781" y="2832950"/>
            <a:ext cx="179859" cy="300847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70958" y="3221479"/>
            <a:ext cx="4597053" cy="3288192"/>
            <a:chOff x="4070958" y="3221479"/>
            <a:chExt cx="4597053" cy="3288192"/>
          </a:xfrm>
        </p:grpSpPr>
        <p:sp>
          <p:nvSpPr>
            <p:cNvPr id="37" name="직사각형 36"/>
            <p:cNvSpPr/>
            <p:nvPr/>
          </p:nvSpPr>
          <p:spPr>
            <a:xfrm>
              <a:off x="4070958" y="3221479"/>
              <a:ext cx="4597053" cy="32881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07681" y="3309161"/>
              <a:ext cx="1919348" cy="3047387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14640" y="3411851"/>
              <a:ext cx="382093" cy="403997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97610" y="5210827"/>
              <a:ext cx="509993" cy="522432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5192" y="4630473"/>
              <a:ext cx="423144" cy="45396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51637" y="4073695"/>
              <a:ext cx="410752" cy="40805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14640" y="4013625"/>
              <a:ext cx="382093" cy="40399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79788" y="3930822"/>
              <a:ext cx="382093" cy="40399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87391" y="4843030"/>
              <a:ext cx="382093" cy="403997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15298" y="3930822"/>
              <a:ext cx="382093" cy="403997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03277" y="4179488"/>
              <a:ext cx="410752" cy="40805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80685" y="4350586"/>
              <a:ext cx="410752" cy="40805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7603" y="5374700"/>
              <a:ext cx="410752" cy="40805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06573" y="4907689"/>
              <a:ext cx="423144" cy="453969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70092" y="4705006"/>
              <a:ext cx="423144" cy="453969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79235" y="4516902"/>
              <a:ext cx="423144" cy="453969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35338" y="4705006"/>
              <a:ext cx="423144" cy="453969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50010" y="5363227"/>
              <a:ext cx="509993" cy="522432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91567" y="4413981"/>
              <a:ext cx="509993" cy="522432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92675" y="4351026"/>
              <a:ext cx="509993" cy="522432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8720920" y="3309159"/>
            <a:ext cx="3003441" cy="3155328"/>
            <a:chOff x="8720920" y="3309159"/>
            <a:chExt cx="3003441" cy="3155328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20920" y="3309159"/>
              <a:ext cx="3003441" cy="65286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4008794"/>
              <a:ext cx="2943270" cy="578744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4644664"/>
              <a:ext cx="2943270" cy="58604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31890" y="5308282"/>
              <a:ext cx="2392471" cy="511503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5875833"/>
              <a:ext cx="2943270" cy="588654"/>
            </a:xfrm>
            <a:prstGeom prst="rect">
              <a:avLst/>
            </a:prstGeom>
          </p:spPr>
        </p:pic>
      </p:grp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94018"/>
              </p:ext>
            </p:extLst>
          </p:nvPr>
        </p:nvGraphicFramePr>
        <p:xfrm>
          <a:off x="1069482" y="2505276"/>
          <a:ext cx="2362343" cy="463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343">
                  <a:extLst>
                    <a:ext uri="{9D8B030D-6E8A-4147-A177-3AD203B41FA5}">
                      <a16:colId xmlns:a16="http://schemas.microsoft.com/office/drawing/2014/main" val="319304841"/>
                    </a:ext>
                  </a:extLst>
                </a:gridCol>
              </a:tblGrid>
              <a:tr h="46315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aseline="0" dirty="0" smtClean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 위치        기간        </a:t>
                      </a:r>
                      <a:endParaRPr lang="ko-KR" altLang="en-US" sz="2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05182"/>
                  </a:ext>
                </a:extLst>
              </a:tr>
            </a:tbl>
          </a:graphicData>
        </a:graphic>
      </p:graphicFrame>
      <p:cxnSp>
        <p:nvCxnSpPr>
          <p:cNvPr id="64" name="직선 연결선 63"/>
          <p:cNvCxnSpPr/>
          <p:nvPr/>
        </p:nvCxnSpPr>
        <p:spPr>
          <a:xfrm>
            <a:off x="2206669" y="2481718"/>
            <a:ext cx="0" cy="4800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593" y="3099930"/>
            <a:ext cx="1189591" cy="188873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7480" y="3220901"/>
            <a:ext cx="203883" cy="21557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1316" y="3355697"/>
            <a:ext cx="272130" cy="278767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1744" y="3907276"/>
            <a:ext cx="225787" cy="24223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275" y="3759162"/>
            <a:ext cx="219175" cy="217733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3279" y="3697780"/>
            <a:ext cx="203883" cy="215571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8427" y="3614977"/>
            <a:ext cx="203883" cy="21557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6030" y="4527185"/>
            <a:ext cx="203883" cy="215571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3937" y="3614977"/>
            <a:ext cx="203883" cy="21557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1915" y="3864955"/>
            <a:ext cx="219175" cy="217733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9323" y="4036053"/>
            <a:ext cx="219175" cy="21773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2925" y="4496452"/>
            <a:ext cx="219175" cy="21773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11" y="4608010"/>
            <a:ext cx="225787" cy="242235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4146" y="3928501"/>
            <a:ext cx="225787" cy="24223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5787" y="3793705"/>
            <a:ext cx="225787" cy="242235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1890" y="3981809"/>
            <a:ext cx="225787" cy="24223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8295" y="3355697"/>
            <a:ext cx="272130" cy="27876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0206" y="4136449"/>
            <a:ext cx="272130" cy="27876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1314" y="4073494"/>
            <a:ext cx="272130" cy="278767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1069482" y="5048898"/>
            <a:ext cx="2362343" cy="56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채팅공간</a:t>
            </a:r>
            <a:endParaRPr lang="ko-KR" altLang="en-US" sz="28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15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A2B6DDB-7AF7-49BA-80CB-15FAE88569D0}"/>
              </a:ext>
            </a:extLst>
          </p:cNvPr>
          <p:cNvSpPr/>
          <p:nvPr/>
        </p:nvSpPr>
        <p:spPr>
          <a:xfrm>
            <a:off x="4975429" y="385958"/>
            <a:ext cx="6759019" cy="600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281924" y="28609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흐름도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3786254-9721-4FF4-9A92-5369A8152AEA}"/>
              </a:ext>
            </a:extLst>
          </p:cNvPr>
          <p:cNvGrpSpPr/>
          <p:nvPr/>
        </p:nvGrpSpPr>
        <p:grpSpPr>
          <a:xfrm>
            <a:off x="264367" y="1695921"/>
            <a:ext cx="3812369" cy="3935282"/>
            <a:chOff x="638604" y="1897105"/>
            <a:chExt cx="3329297" cy="3160186"/>
          </a:xfrm>
        </p:grpSpPr>
        <p:pic>
          <p:nvPicPr>
            <p:cNvPr id="5" name="Picture 4" descr="Measuring instrument iconì ëí ì´ë¯¸ì§ ê²ìê²°ê³¼">
              <a:extLst>
                <a:ext uri="{FF2B5EF4-FFF2-40B4-BE49-F238E27FC236}">
                  <a16:creationId xmlns:a16="http://schemas.microsoft.com/office/drawing/2014/main" id="{BF491848-DAAA-4DAD-AFFE-39507C735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812" y="2155567"/>
              <a:ext cx="846978" cy="84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004197-DF6E-4F7B-8E6B-E8CAD3C87DEB}"/>
                </a:ext>
              </a:extLst>
            </p:cNvPr>
            <p:cNvSpPr/>
            <p:nvPr/>
          </p:nvSpPr>
          <p:spPr>
            <a:xfrm>
              <a:off x="638604" y="1897105"/>
              <a:ext cx="2746800" cy="3160186"/>
            </a:xfrm>
            <a:prstGeom prst="rect">
              <a:avLst/>
            </a:prstGeom>
            <a:noFill/>
            <a:ln w="38100">
              <a:solidFill>
                <a:srgbClr val="00B050">
                  <a:alpha val="8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C9CAE7-AE6A-4FCD-BA10-6409E33745D4}"/>
                </a:ext>
              </a:extLst>
            </p:cNvPr>
            <p:cNvSpPr txBox="1"/>
            <p:nvPr/>
          </p:nvSpPr>
          <p:spPr>
            <a:xfrm>
              <a:off x="737491" y="3002545"/>
              <a:ext cx="2447655" cy="469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실내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외</a:t>
              </a:r>
              <a:endPara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관측</a:t>
              </a:r>
              <a:endPara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5645CED-B198-4565-85F4-2FC8B075EDA2}"/>
                </a:ext>
              </a:extLst>
            </p:cNvPr>
            <p:cNvSpPr/>
            <p:nvPr/>
          </p:nvSpPr>
          <p:spPr>
            <a:xfrm>
              <a:off x="738389" y="3699987"/>
              <a:ext cx="785913" cy="34374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실외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F3273C-AFEB-4CDF-80BF-4B2F95C40111}"/>
                </a:ext>
              </a:extLst>
            </p:cNvPr>
            <p:cNvSpPr/>
            <p:nvPr/>
          </p:nvSpPr>
          <p:spPr>
            <a:xfrm>
              <a:off x="738388" y="4364069"/>
              <a:ext cx="785913" cy="34374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실내</a:t>
              </a:r>
              <a:endPara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FBC74-40AD-4915-8855-9D962A4AC240}"/>
                </a:ext>
              </a:extLst>
            </p:cNvPr>
            <p:cNvSpPr txBox="1"/>
            <p:nvPr/>
          </p:nvSpPr>
          <p:spPr>
            <a:xfrm>
              <a:off x="1520246" y="3708979"/>
              <a:ext cx="2447655" cy="27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온습도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endPara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C5CDDC-BE62-4F67-B30E-D3F2C8A4E00D}"/>
                </a:ext>
              </a:extLst>
            </p:cNvPr>
            <p:cNvSpPr txBox="1"/>
            <p:nvPr/>
          </p:nvSpPr>
          <p:spPr>
            <a:xfrm>
              <a:off x="1503003" y="4334096"/>
              <a:ext cx="1900838" cy="469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₂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VOCs, </a:t>
              </a:r>
              <a:r>
                <a:rPr lang="ko-KR" altLang="en-US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r>
                <a:rPr lang="en-US" altLang="ko-KR" sz="16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</a:p>
            <a:p>
              <a:r>
                <a:rPr lang="ko-KR" altLang="en-US" sz="16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온습도</a:t>
              </a:r>
              <a:endPara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5F1247E-0F09-4599-85E5-728CAD157F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77" y="2625082"/>
            <a:ext cx="733279" cy="7332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5C31A2-0C72-461E-B1C0-9D8987C5BE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68" y="2784391"/>
            <a:ext cx="595669" cy="5956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3CF1CE-6838-4532-B9F1-FFB9E8D9BE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44" y="2765840"/>
            <a:ext cx="595669" cy="59566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6355FE-5E38-4B0C-A0C1-E13F81B55F5F}"/>
              </a:ext>
            </a:extLst>
          </p:cNvPr>
          <p:cNvCxnSpPr>
            <a:cxnSpLocks/>
          </p:cNvCxnSpPr>
          <p:nvPr/>
        </p:nvCxnSpPr>
        <p:spPr>
          <a:xfrm flipH="1">
            <a:off x="5714796" y="1723589"/>
            <a:ext cx="1783196" cy="0"/>
          </a:xfrm>
          <a:prstGeom prst="line">
            <a:avLst/>
          </a:prstGeom>
          <a:ln w="1143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2CDF37B-2DDF-4B6C-8FEA-AD1883EE149B}"/>
              </a:ext>
            </a:extLst>
          </p:cNvPr>
          <p:cNvSpPr/>
          <p:nvPr/>
        </p:nvSpPr>
        <p:spPr>
          <a:xfrm>
            <a:off x="5583035" y="1666690"/>
            <a:ext cx="244644" cy="352706"/>
          </a:xfrm>
          <a:custGeom>
            <a:avLst/>
            <a:gdLst>
              <a:gd name="connsiteX0" fmla="*/ 57912 w 231648"/>
              <a:gd name="connsiteY0" fmla="*/ 0 h 446451"/>
              <a:gd name="connsiteX1" fmla="*/ 173736 w 231648"/>
              <a:gd name="connsiteY1" fmla="*/ 0 h 446451"/>
              <a:gd name="connsiteX2" fmla="*/ 173736 w 231648"/>
              <a:gd name="connsiteY2" fmla="*/ 330627 h 446451"/>
              <a:gd name="connsiteX3" fmla="*/ 231648 w 231648"/>
              <a:gd name="connsiteY3" fmla="*/ 330627 h 446451"/>
              <a:gd name="connsiteX4" fmla="*/ 115824 w 231648"/>
              <a:gd name="connsiteY4" fmla="*/ 446451 h 446451"/>
              <a:gd name="connsiteX5" fmla="*/ 0 w 231648"/>
              <a:gd name="connsiteY5" fmla="*/ 330627 h 446451"/>
              <a:gd name="connsiteX6" fmla="*/ 57912 w 231648"/>
              <a:gd name="connsiteY6" fmla="*/ 330627 h 44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48" h="446451">
                <a:moveTo>
                  <a:pt x="57912" y="0"/>
                </a:moveTo>
                <a:lnTo>
                  <a:pt x="173736" y="0"/>
                </a:lnTo>
                <a:lnTo>
                  <a:pt x="173736" y="330627"/>
                </a:lnTo>
                <a:lnTo>
                  <a:pt x="231648" y="330627"/>
                </a:lnTo>
                <a:lnTo>
                  <a:pt x="115824" y="446451"/>
                </a:lnTo>
                <a:lnTo>
                  <a:pt x="0" y="330627"/>
                </a:lnTo>
                <a:lnTo>
                  <a:pt x="57912" y="33062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9E68466-1D63-4CAD-A07A-8164890588B5}"/>
              </a:ext>
            </a:extLst>
          </p:cNvPr>
          <p:cNvSpPr/>
          <p:nvPr/>
        </p:nvSpPr>
        <p:spPr>
          <a:xfrm>
            <a:off x="7409534" y="1670675"/>
            <a:ext cx="254885" cy="3487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F33E7B-E87C-40B3-81D8-D0AA418C84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629" y="726962"/>
            <a:ext cx="933397" cy="93339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1DC189-2392-4B34-B0B5-47C294E6400C}"/>
              </a:ext>
            </a:extLst>
          </p:cNvPr>
          <p:cNvSpPr/>
          <p:nvPr/>
        </p:nvSpPr>
        <p:spPr>
          <a:xfrm>
            <a:off x="5186930" y="616864"/>
            <a:ext cx="2952852" cy="2526197"/>
          </a:xfrm>
          <a:prstGeom prst="rect">
            <a:avLst/>
          </a:prstGeom>
          <a:noFill/>
          <a:ln w="38100">
            <a:solidFill>
              <a:srgbClr val="FFC00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04791B-8AD5-429F-A3A4-E8596C242A9F}"/>
              </a:ext>
            </a:extLst>
          </p:cNvPr>
          <p:cNvSpPr txBox="1"/>
          <p:nvPr/>
        </p:nvSpPr>
        <p:spPr>
          <a:xfrm>
            <a:off x="5068885" y="657691"/>
            <a:ext cx="97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B2B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5774A64-AEED-4AB9-BFC6-9729DBD5EE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03" y="2075737"/>
            <a:ext cx="615986" cy="61598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AB961A6-BE72-4447-8D32-85DEE1A67B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20" y="2041404"/>
            <a:ext cx="705343" cy="7053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49C236-598F-4101-AB2B-DAF8D9A37174}"/>
              </a:ext>
            </a:extLst>
          </p:cNvPr>
          <p:cNvSpPr txBox="1"/>
          <p:nvPr/>
        </p:nvSpPr>
        <p:spPr>
          <a:xfrm>
            <a:off x="6321428" y="2702817"/>
            <a:ext cx="244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데이터관리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0A157820-EB5D-4246-9945-BA8CD5ACC67F}"/>
              </a:ext>
            </a:extLst>
          </p:cNvPr>
          <p:cNvSpPr/>
          <p:nvPr/>
        </p:nvSpPr>
        <p:spPr>
          <a:xfrm>
            <a:off x="6529826" y="1564917"/>
            <a:ext cx="244644" cy="51082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3B7723-85E7-423F-BCF1-9A1E671C1752}"/>
              </a:ext>
            </a:extLst>
          </p:cNvPr>
          <p:cNvSpPr/>
          <p:nvPr/>
        </p:nvSpPr>
        <p:spPr>
          <a:xfrm>
            <a:off x="6529826" y="1782514"/>
            <a:ext cx="244644" cy="4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8F1B51D-AF35-450D-BAD6-39172B16C75B}"/>
              </a:ext>
            </a:extLst>
          </p:cNvPr>
          <p:cNvSpPr txBox="1"/>
          <p:nvPr/>
        </p:nvSpPr>
        <p:spPr>
          <a:xfrm>
            <a:off x="4497216" y="2703565"/>
            <a:ext cx="244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제품관리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23C55D-FB4B-499F-8D6C-0C7BB7A6C69F}"/>
              </a:ext>
            </a:extLst>
          </p:cNvPr>
          <p:cNvSpPr/>
          <p:nvPr/>
        </p:nvSpPr>
        <p:spPr>
          <a:xfrm>
            <a:off x="9561894" y="1644727"/>
            <a:ext cx="244644" cy="4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C3B151-AA6A-4D19-A94E-40EC1A90D740}"/>
              </a:ext>
            </a:extLst>
          </p:cNvPr>
          <p:cNvSpPr txBox="1"/>
          <p:nvPr/>
        </p:nvSpPr>
        <p:spPr>
          <a:xfrm>
            <a:off x="7734049" y="2557601"/>
            <a:ext cx="2447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</a:t>
            </a:r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퇴근</a:t>
            </a:r>
            <a:endParaRPr lang="en-US" altLang="ko-KR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서비스</a:t>
            </a:r>
            <a:endParaRPr lang="en-US" altLang="ko-KR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137A58E-4872-471C-A758-ABC0D07AFEA6}"/>
              </a:ext>
            </a:extLst>
          </p:cNvPr>
          <p:cNvGrpSpPr/>
          <p:nvPr/>
        </p:nvGrpSpPr>
        <p:grpSpPr>
          <a:xfrm>
            <a:off x="10437016" y="1692084"/>
            <a:ext cx="819881" cy="982193"/>
            <a:chOff x="10092849" y="206985"/>
            <a:chExt cx="958309" cy="1148024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3C17085-BC9C-46DD-BC13-17E91BF95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2849" y="396700"/>
              <a:ext cx="958309" cy="958309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A3D004-E605-433C-BC8C-3489E7D2A4A6}"/>
                </a:ext>
              </a:extLst>
            </p:cNvPr>
            <p:cNvSpPr/>
            <p:nvPr/>
          </p:nvSpPr>
          <p:spPr>
            <a:xfrm>
              <a:off x="10493205" y="206985"/>
              <a:ext cx="244644" cy="4061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E71DFC7-555B-459A-B7DB-46C0D6BC95D5}"/>
              </a:ext>
            </a:extLst>
          </p:cNvPr>
          <p:cNvSpPr/>
          <p:nvPr/>
        </p:nvSpPr>
        <p:spPr>
          <a:xfrm>
            <a:off x="8385485" y="609256"/>
            <a:ext cx="3068127" cy="2526197"/>
          </a:xfrm>
          <a:prstGeom prst="rect">
            <a:avLst/>
          </a:prstGeom>
          <a:noFill/>
          <a:ln w="38100">
            <a:solidFill>
              <a:srgbClr val="E994B7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2D320C-F98D-410A-A6F3-DE0B863612A5}"/>
              </a:ext>
            </a:extLst>
          </p:cNvPr>
          <p:cNvSpPr/>
          <p:nvPr/>
        </p:nvSpPr>
        <p:spPr>
          <a:xfrm>
            <a:off x="9773573" y="1141198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C892686-1195-401F-80A7-381A4D3AC928}"/>
              </a:ext>
            </a:extLst>
          </p:cNvPr>
          <p:cNvSpPr/>
          <p:nvPr/>
        </p:nvSpPr>
        <p:spPr>
          <a:xfrm>
            <a:off x="9793503" y="1214118"/>
            <a:ext cx="244644" cy="4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45C86796-8875-4D3F-93C2-DAB2546F9C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029" y="2042864"/>
            <a:ext cx="486946" cy="48694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16674F1-8366-4CA6-88EB-8772D273EA9D}"/>
              </a:ext>
            </a:extLst>
          </p:cNvPr>
          <p:cNvSpPr txBox="1"/>
          <p:nvPr/>
        </p:nvSpPr>
        <p:spPr>
          <a:xfrm>
            <a:off x="9660367" y="2552079"/>
            <a:ext cx="2447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환기</a:t>
            </a:r>
            <a:endParaRPr lang="en-US" altLang="ko-KR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서비스</a:t>
            </a:r>
            <a:endParaRPr lang="en-US" altLang="ko-KR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CA023D28-E7BE-45D7-80B9-3878F5C7744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668" y="823056"/>
            <a:ext cx="746342" cy="746343"/>
          </a:xfrm>
          <a:prstGeom prst="rect">
            <a:avLst/>
          </a:prstGeom>
          <a:noFill/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77FD9F90-EA83-4714-95CA-1AA11E428C78}"/>
              </a:ext>
            </a:extLst>
          </p:cNvPr>
          <p:cNvSpPr/>
          <p:nvPr/>
        </p:nvSpPr>
        <p:spPr>
          <a:xfrm>
            <a:off x="9805393" y="1791024"/>
            <a:ext cx="244644" cy="4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9B959-EC89-4571-9DD8-C48CA65071B3}"/>
              </a:ext>
            </a:extLst>
          </p:cNvPr>
          <p:cNvSpPr txBox="1"/>
          <p:nvPr/>
        </p:nvSpPr>
        <p:spPr>
          <a:xfrm>
            <a:off x="7954502" y="5756863"/>
            <a:ext cx="244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모니터링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326CEE-C054-4898-B6B7-3F922BFBC225}"/>
              </a:ext>
            </a:extLst>
          </p:cNvPr>
          <p:cNvSpPr/>
          <p:nvPr/>
        </p:nvSpPr>
        <p:spPr>
          <a:xfrm>
            <a:off x="5190266" y="3695201"/>
            <a:ext cx="6263346" cy="251601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E8C7B0-14D1-4839-9413-69B3C53FE676}"/>
              </a:ext>
            </a:extLst>
          </p:cNvPr>
          <p:cNvSpPr txBox="1"/>
          <p:nvPr/>
        </p:nvSpPr>
        <p:spPr>
          <a:xfrm>
            <a:off x="5094670" y="3772748"/>
            <a:ext cx="97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B2C</a:t>
            </a:r>
            <a:endParaRPr lang="ko-KR" altLang="en-US" sz="2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E27F493-3D00-4A02-B2F1-C18FCC5F14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21" y="5025820"/>
            <a:ext cx="778143" cy="7781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2F48A6-1F7E-416D-BA3A-C0D51818E58B}"/>
              </a:ext>
            </a:extLst>
          </p:cNvPr>
          <p:cNvSpPr txBox="1"/>
          <p:nvPr/>
        </p:nvSpPr>
        <p:spPr>
          <a:xfrm>
            <a:off x="6552868" y="5584500"/>
            <a:ext cx="2447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lang="en-US" altLang="ko-KR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기록 조회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D2D74C2-03C1-4D58-B68F-9C56A775B8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471" y="5049228"/>
            <a:ext cx="705473" cy="70547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C94741C-5C22-48E7-80DF-82B49D8CB99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71" y="5059917"/>
            <a:ext cx="525709" cy="52570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F435EE1-EC6A-42C9-9D43-1691C59BCC7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25" y="5122798"/>
            <a:ext cx="496535" cy="49653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BBC96B1-08CF-4516-ACBA-B7496094C42C}"/>
              </a:ext>
            </a:extLst>
          </p:cNvPr>
          <p:cNvSpPr txBox="1"/>
          <p:nvPr/>
        </p:nvSpPr>
        <p:spPr>
          <a:xfrm>
            <a:off x="5206352" y="5559140"/>
            <a:ext cx="2447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</a:t>
            </a:r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외</a:t>
            </a:r>
            <a:endParaRPr lang="en-US" altLang="ko-KR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</a:t>
            </a:r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확인</a:t>
            </a:r>
            <a:endParaRPr lang="en-US" altLang="ko-KR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50044E7-4BBC-4217-A119-79D59044D79B}"/>
              </a:ext>
            </a:extLst>
          </p:cNvPr>
          <p:cNvCxnSpPr>
            <a:cxnSpLocks/>
          </p:cNvCxnSpPr>
          <p:nvPr/>
        </p:nvCxnSpPr>
        <p:spPr>
          <a:xfrm flipH="1">
            <a:off x="6551368" y="4733226"/>
            <a:ext cx="3899828" cy="0"/>
          </a:xfrm>
          <a:prstGeom prst="line">
            <a:avLst/>
          </a:prstGeom>
          <a:ln w="1143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259FB1E2-4D3C-4889-BFF7-5C76B6A6C647}"/>
              </a:ext>
            </a:extLst>
          </p:cNvPr>
          <p:cNvSpPr/>
          <p:nvPr/>
        </p:nvSpPr>
        <p:spPr>
          <a:xfrm>
            <a:off x="7667204" y="4486569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E77ACC-8E01-40C4-9B6D-57C6E947AF5A}"/>
              </a:ext>
            </a:extLst>
          </p:cNvPr>
          <p:cNvSpPr/>
          <p:nvPr/>
        </p:nvSpPr>
        <p:spPr>
          <a:xfrm>
            <a:off x="7667204" y="4270947"/>
            <a:ext cx="244644" cy="4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EC09149-5896-4288-A725-9C99FA6BF880}"/>
              </a:ext>
            </a:extLst>
          </p:cNvPr>
          <p:cNvSpPr/>
          <p:nvPr/>
        </p:nvSpPr>
        <p:spPr>
          <a:xfrm>
            <a:off x="6422112" y="4486569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EE6C20-2941-4C4A-ABFC-EC34505BB0E6}"/>
              </a:ext>
            </a:extLst>
          </p:cNvPr>
          <p:cNvSpPr/>
          <p:nvPr/>
        </p:nvSpPr>
        <p:spPr>
          <a:xfrm>
            <a:off x="6422112" y="4270947"/>
            <a:ext cx="244644" cy="4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669EEEC2-36EC-48C9-B2BB-DD7A1DBCE243}"/>
              </a:ext>
            </a:extLst>
          </p:cNvPr>
          <p:cNvSpPr/>
          <p:nvPr/>
        </p:nvSpPr>
        <p:spPr>
          <a:xfrm>
            <a:off x="9034043" y="4486569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27F5F1F-5E62-47BB-A563-0A0C385493B3}"/>
              </a:ext>
            </a:extLst>
          </p:cNvPr>
          <p:cNvSpPr/>
          <p:nvPr/>
        </p:nvSpPr>
        <p:spPr>
          <a:xfrm>
            <a:off x="9034043" y="4270947"/>
            <a:ext cx="244644" cy="4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F13FB8B7-9667-4509-ADBB-E5B726A96BA6}"/>
              </a:ext>
            </a:extLst>
          </p:cNvPr>
          <p:cNvSpPr/>
          <p:nvPr/>
        </p:nvSpPr>
        <p:spPr>
          <a:xfrm>
            <a:off x="10270983" y="4486569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F555AD8-EB95-46F9-8D6E-2070A667CC23}"/>
              </a:ext>
            </a:extLst>
          </p:cNvPr>
          <p:cNvSpPr/>
          <p:nvPr/>
        </p:nvSpPr>
        <p:spPr>
          <a:xfrm>
            <a:off x="10270983" y="4270947"/>
            <a:ext cx="244644" cy="4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36284D1-986B-4E7A-8372-2A663CF30B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27" y="3694516"/>
            <a:ext cx="933397" cy="933397"/>
          </a:xfrm>
          <a:prstGeom prst="rect">
            <a:avLst/>
          </a:prstGeom>
        </p:spPr>
      </p:pic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F8EBA1BE-BE66-4819-85CA-B01DBE7393DA}"/>
              </a:ext>
            </a:extLst>
          </p:cNvPr>
          <p:cNvSpPr/>
          <p:nvPr/>
        </p:nvSpPr>
        <p:spPr>
          <a:xfrm>
            <a:off x="8316814" y="4552777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8C6A676-73E9-4C01-9874-991C4B691DD1}"/>
              </a:ext>
            </a:extLst>
          </p:cNvPr>
          <p:cNvSpPr/>
          <p:nvPr/>
        </p:nvSpPr>
        <p:spPr>
          <a:xfrm>
            <a:off x="8320175" y="4786150"/>
            <a:ext cx="244644" cy="4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CD2E6E5C-BFDD-4FAF-A588-4B54356B387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428" y="5049228"/>
            <a:ext cx="651482" cy="651482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34C3BC0-FC37-4B8B-A1EF-7ADF6EBC92D2}"/>
              </a:ext>
            </a:extLst>
          </p:cNvPr>
          <p:cNvSpPr txBox="1"/>
          <p:nvPr/>
        </p:nvSpPr>
        <p:spPr>
          <a:xfrm>
            <a:off x="9194341" y="5750913"/>
            <a:ext cx="244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커뮤니티</a:t>
            </a: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BE3D1291-CDA5-48B0-97B6-29A446A6D5B5}"/>
              </a:ext>
            </a:extLst>
          </p:cNvPr>
          <p:cNvCxnSpPr>
            <a:cxnSpLocks/>
          </p:cNvCxnSpPr>
          <p:nvPr/>
        </p:nvCxnSpPr>
        <p:spPr>
          <a:xfrm>
            <a:off x="3402052" y="3438464"/>
            <a:ext cx="1432090" cy="0"/>
          </a:xfrm>
          <a:prstGeom prst="straightConnector1">
            <a:avLst/>
          </a:prstGeom>
          <a:ln w="762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397F4DC-F559-4DA4-9199-C4494D9382B5}"/>
              </a:ext>
            </a:extLst>
          </p:cNvPr>
          <p:cNvSpPr txBox="1"/>
          <p:nvPr/>
        </p:nvSpPr>
        <p:spPr>
          <a:xfrm>
            <a:off x="2856469" y="3486907"/>
            <a:ext cx="244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전송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F6355FE-5E38-4B0C-A0C1-E13F81B55F5F}"/>
              </a:ext>
            </a:extLst>
          </p:cNvPr>
          <p:cNvCxnSpPr>
            <a:cxnSpLocks/>
          </p:cNvCxnSpPr>
          <p:nvPr/>
        </p:nvCxnSpPr>
        <p:spPr>
          <a:xfrm flipH="1">
            <a:off x="9013872" y="1754781"/>
            <a:ext cx="1783196" cy="0"/>
          </a:xfrm>
          <a:prstGeom prst="line">
            <a:avLst/>
          </a:prstGeom>
          <a:ln w="1143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자유형: 도형 19">
            <a:extLst>
              <a:ext uri="{FF2B5EF4-FFF2-40B4-BE49-F238E27FC236}">
                <a16:creationId xmlns:a16="http://schemas.microsoft.com/office/drawing/2014/main" id="{82CDF37B-2DDF-4B6C-8FEA-AD1883EE149B}"/>
              </a:ext>
            </a:extLst>
          </p:cNvPr>
          <p:cNvSpPr/>
          <p:nvPr/>
        </p:nvSpPr>
        <p:spPr>
          <a:xfrm>
            <a:off x="8882111" y="1697882"/>
            <a:ext cx="244644" cy="352706"/>
          </a:xfrm>
          <a:custGeom>
            <a:avLst/>
            <a:gdLst>
              <a:gd name="connsiteX0" fmla="*/ 57912 w 231648"/>
              <a:gd name="connsiteY0" fmla="*/ 0 h 446451"/>
              <a:gd name="connsiteX1" fmla="*/ 173736 w 231648"/>
              <a:gd name="connsiteY1" fmla="*/ 0 h 446451"/>
              <a:gd name="connsiteX2" fmla="*/ 173736 w 231648"/>
              <a:gd name="connsiteY2" fmla="*/ 330627 h 446451"/>
              <a:gd name="connsiteX3" fmla="*/ 231648 w 231648"/>
              <a:gd name="connsiteY3" fmla="*/ 330627 h 446451"/>
              <a:gd name="connsiteX4" fmla="*/ 115824 w 231648"/>
              <a:gd name="connsiteY4" fmla="*/ 446451 h 446451"/>
              <a:gd name="connsiteX5" fmla="*/ 0 w 231648"/>
              <a:gd name="connsiteY5" fmla="*/ 330627 h 446451"/>
              <a:gd name="connsiteX6" fmla="*/ 57912 w 231648"/>
              <a:gd name="connsiteY6" fmla="*/ 330627 h 44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48" h="446451">
                <a:moveTo>
                  <a:pt x="57912" y="0"/>
                </a:moveTo>
                <a:lnTo>
                  <a:pt x="173736" y="0"/>
                </a:lnTo>
                <a:lnTo>
                  <a:pt x="173736" y="330627"/>
                </a:lnTo>
                <a:lnTo>
                  <a:pt x="231648" y="330627"/>
                </a:lnTo>
                <a:lnTo>
                  <a:pt x="115824" y="446451"/>
                </a:lnTo>
                <a:lnTo>
                  <a:pt x="0" y="330627"/>
                </a:lnTo>
                <a:lnTo>
                  <a:pt x="57912" y="33062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화살표: 아래쪽 20">
            <a:extLst>
              <a:ext uri="{FF2B5EF4-FFF2-40B4-BE49-F238E27FC236}">
                <a16:creationId xmlns:a16="http://schemas.microsoft.com/office/drawing/2014/main" id="{09E68466-1D63-4CAD-A07A-8164890588B5}"/>
              </a:ext>
            </a:extLst>
          </p:cNvPr>
          <p:cNvSpPr/>
          <p:nvPr/>
        </p:nvSpPr>
        <p:spPr>
          <a:xfrm>
            <a:off x="10708610" y="1701867"/>
            <a:ext cx="254885" cy="3487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화살표: 아래쪽 28">
            <a:extLst>
              <a:ext uri="{FF2B5EF4-FFF2-40B4-BE49-F238E27FC236}">
                <a16:creationId xmlns:a16="http://schemas.microsoft.com/office/drawing/2014/main" id="{0A157820-EB5D-4246-9945-BA8CD5ACC67F}"/>
              </a:ext>
            </a:extLst>
          </p:cNvPr>
          <p:cNvSpPr/>
          <p:nvPr/>
        </p:nvSpPr>
        <p:spPr>
          <a:xfrm>
            <a:off x="9828902" y="1596109"/>
            <a:ext cx="244644" cy="51082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3B7723-85E7-423F-BCF1-9A1E671C1752}"/>
              </a:ext>
            </a:extLst>
          </p:cNvPr>
          <p:cNvSpPr/>
          <p:nvPr/>
        </p:nvSpPr>
        <p:spPr>
          <a:xfrm>
            <a:off x="9836308" y="1814382"/>
            <a:ext cx="244644" cy="40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79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C:\Users\ohmy9\Desktop\프로젝트쓰레기통\Logo_D3.sv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252" y="2110412"/>
            <a:ext cx="730802" cy="69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494" y="5336118"/>
            <a:ext cx="1957816" cy="7580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842" y="1824412"/>
            <a:ext cx="2252960" cy="11365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t="8358"/>
          <a:stretch/>
        </p:blipFill>
        <p:spPr>
          <a:xfrm>
            <a:off x="6840313" y="3009225"/>
            <a:ext cx="1169751" cy="8591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586" y="4396413"/>
            <a:ext cx="1311972" cy="5641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5" t="26867" r="23877" b="28928"/>
          <a:stretch/>
        </p:blipFill>
        <p:spPr>
          <a:xfrm>
            <a:off x="262392" y="4417163"/>
            <a:ext cx="1648643" cy="722865"/>
          </a:xfrm>
          <a:prstGeom prst="rect">
            <a:avLst/>
          </a:prstGeo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95610" y="2139377"/>
            <a:ext cx="1464107" cy="606559"/>
            <a:chOff x="3910" y="0"/>
            <a:chExt cx="1889138" cy="782643"/>
          </a:xfrm>
        </p:grpSpPr>
        <p:pic>
          <p:nvPicPr>
            <p:cNvPr id="8" name="Picture 5" descr="E:\사진\1 - 프로그래밍 사진\언어 로고\HTML5_logo_and_wordmark.svg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" y="0"/>
              <a:ext cx="821662" cy="780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6" descr="E:\사진\1 - 프로그래밍 사진\언어 로고\JS6_Logo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9" y="0"/>
              <a:ext cx="786510" cy="780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" name="Picture 7" descr="E:\사진\1 - 프로그래밍 사진\언어 로고\다운로드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771" y="2372"/>
              <a:ext cx="568277" cy="780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그룹 32"/>
          <p:cNvGrpSpPr/>
          <p:nvPr/>
        </p:nvGrpSpPr>
        <p:grpSpPr>
          <a:xfrm>
            <a:off x="0" y="2893304"/>
            <a:ext cx="2246546" cy="534901"/>
            <a:chOff x="4826870" y="1784297"/>
            <a:chExt cx="3256550" cy="77538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43"/>
            <a:stretch/>
          </p:blipFill>
          <p:spPr>
            <a:xfrm>
              <a:off x="4826870" y="1784297"/>
              <a:ext cx="1351504" cy="77538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804"/>
            <a:stretch/>
          </p:blipFill>
          <p:spPr>
            <a:xfrm>
              <a:off x="5894339" y="1932078"/>
              <a:ext cx="2189081" cy="549959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855" y="3126663"/>
            <a:ext cx="1155324" cy="562773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3973049" y="2984036"/>
            <a:ext cx="0" cy="2846692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416452" y="2984036"/>
            <a:ext cx="0" cy="1924911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883725" y="2973631"/>
            <a:ext cx="0" cy="1203609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340697" y="2984036"/>
            <a:ext cx="0" cy="413034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3934950" y="5722549"/>
            <a:ext cx="73676" cy="73676"/>
            <a:chOff x="6565955" y="1844089"/>
            <a:chExt cx="73676" cy="73676"/>
          </a:xfrm>
        </p:grpSpPr>
        <p:sp>
          <p:nvSpPr>
            <p:cNvPr id="48" name="타원 47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379614" y="4936912"/>
            <a:ext cx="73676" cy="73676"/>
            <a:chOff x="6565955" y="1844089"/>
            <a:chExt cx="73676" cy="73676"/>
          </a:xfrm>
        </p:grpSpPr>
        <p:sp>
          <p:nvSpPr>
            <p:cNvPr id="53" name="타원 52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839004" y="4169479"/>
            <a:ext cx="73676" cy="73676"/>
            <a:chOff x="6565955" y="1844089"/>
            <a:chExt cx="73676" cy="73676"/>
          </a:xfrm>
        </p:grpSpPr>
        <p:sp>
          <p:nvSpPr>
            <p:cNvPr id="56" name="타원 55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303859" y="3401942"/>
            <a:ext cx="73676" cy="73676"/>
            <a:chOff x="6565955" y="1844089"/>
            <a:chExt cx="73676" cy="73676"/>
          </a:xfrm>
        </p:grpSpPr>
        <p:sp>
          <p:nvSpPr>
            <p:cNvPr id="59" name="타원 58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6265" y="3780581"/>
            <a:ext cx="1494180" cy="60597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20" y="4511035"/>
            <a:ext cx="1465012" cy="938374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2517398" y="3050892"/>
            <a:ext cx="923511" cy="1021756"/>
            <a:chOff x="3976902" y="4339360"/>
            <a:chExt cx="1311526" cy="1451049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17"/>
            <a:srcRect r="51235"/>
            <a:stretch/>
          </p:blipFill>
          <p:spPr>
            <a:xfrm>
              <a:off x="3982246" y="4339360"/>
              <a:ext cx="1227929" cy="1271874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17"/>
            <a:srcRect l="47915" t="38834" b="34954"/>
            <a:stretch/>
          </p:blipFill>
          <p:spPr>
            <a:xfrm>
              <a:off x="3976902" y="5457033"/>
              <a:ext cx="1311526" cy="333376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348748" y="1290955"/>
            <a:ext cx="1847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515154" y="2984036"/>
            <a:ext cx="506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</a:t>
            </a:r>
            <a:endParaRPr lang="ko-KR" altLang="en-US" sz="4400" b="1" dirty="0">
              <a:solidFill>
                <a:schemeClr val="tx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bootstrap-vue logoì ëí ì´ë¯¸ì§ ê²ìê²°ê³¼">
            <a:extLst>
              <a:ext uri="{FF2B5EF4-FFF2-40B4-BE49-F238E27FC236}">
                <a16:creationId xmlns:a16="http://schemas.microsoft.com/office/drawing/2014/main" id="{8A4B6156-FE6F-4C8A-93D2-7E4AD477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3" y="3498432"/>
            <a:ext cx="1327042" cy="103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ra logoì ëí ì´ë¯¸ì§ ê²ìê²°ê³¼">
            <a:extLst>
              <a:ext uri="{FF2B5EF4-FFF2-40B4-BE49-F238E27FC236}">
                <a16:creationId xmlns:a16="http://schemas.microsoft.com/office/drawing/2014/main" id="{3D81CE0A-1CEA-4C41-8B63-C002C825B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732" y="4659425"/>
            <a:ext cx="1355517" cy="13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rdsì ëí ì´ë¯¸ì§ ê²ìê²°ê³¼">
            <a:extLst>
              <a:ext uri="{FF2B5EF4-FFF2-40B4-BE49-F238E27FC236}">
                <a16:creationId xmlns:a16="http://schemas.microsoft.com/office/drawing/2014/main" id="{57DB076F-9F00-41EE-AFD9-AC82374F8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31" y="3646149"/>
            <a:ext cx="1101844" cy="11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E9A4912-E704-4D69-A161-3ADB37C59E39}"/>
              </a:ext>
            </a:extLst>
          </p:cNvPr>
          <p:cNvSpPr txBox="1"/>
          <p:nvPr/>
        </p:nvSpPr>
        <p:spPr>
          <a:xfrm>
            <a:off x="6504824" y="3756368"/>
            <a:ext cx="506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</a:t>
            </a:r>
            <a:endParaRPr lang="ko-KR" altLang="en-US" sz="4400" b="1" dirty="0">
              <a:solidFill>
                <a:schemeClr val="tx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32" name="Picture 8" descr="ubuntu logoì ëí ì´ë¯¸ì§ ê²ìê²°ê³¼">
            <a:extLst>
              <a:ext uri="{FF2B5EF4-FFF2-40B4-BE49-F238E27FC236}">
                <a16:creationId xmlns:a16="http://schemas.microsoft.com/office/drawing/2014/main" id="{5550F7EA-F3C3-48F0-850E-68986FD5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964" y="5297126"/>
            <a:ext cx="1021577" cy="81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AFEBEE1-148D-4790-90A8-B3D38FC13429}"/>
              </a:ext>
            </a:extLst>
          </p:cNvPr>
          <p:cNvSpPr txBox="1"/>
          <p:nvPr/>
        </p:nvSpPr>
        <p:spPr>
          <a:xfrm>
            <a:off x="5792445" y="5303710"/>
            <a:ext cx="506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</a:t>
            </a:r>
            <a:endParaRPr lang="ko-KR" altLang="en-US" sz="4400" b="1" dirty="0">
              <a:solidFill>
                <a:schemeClr val="tx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36" name="Picture 12" descr="vuejsì ëí ì´ë¯¸ì§ ê²ìê²°ê³¼">
            <a:extLst>
              <a:ext uri="{FF2B5EF4-FFF2-40B4-BE49-F238E27FC236}">
                <a16:creationId xmlns:a16="http://schemas.microsoft.com/office/drawing/2014/main" id="{2B910C03-9554-4865-A28C-EEEFB4E7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455" y="5140000"/>
            <a:ext cx="1578246" cy="9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ìëì´ë¸ ë¡ê³ ì ëí ì´ë¯¸ì§ ê²ìê²°ê³¼">
            <a:extLst>
              <a:ext uri="{FF2B5EF4-FFF2-40B4-BE49-F238E27FC236}">
                <a16:creationId xmlns:a16="http://schemas.microsoft.com/office/drawing/2014/main" id="{3BF349C5-D1D5-4147-8ABD-E2213B5D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508" y="4965481"/>
            <a:ext cx="1174999" cy="79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156316" y="1684810"/>
            <a:ext cx="3404206" cy="467261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10490" y="1223086"/>
            <a:ext cx="312457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FRONT-END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76372" y="1684810"/>
            <a:ext cx="4378703" cy="467261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463078" y="1226470"/>
            <a:ext cx="276389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BACK-END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0" name="Picture 10" descr="pwa logoì ëí ì´ë¯¸ì§ ê²ìê²°ê³¼">
            <a:extLst>
              <a:ext uri="{FF2B5EF4-FFF2-40B4-BE49-F238E27FC236}">
                <a16:creationId xmlns:a16="http://schemas.microsoft.com/office/drawing/2014/main" id="{D64555E3-188E-45A3-822A-223418FF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398" y="2122278"/>
            <a:ext cx="1436738" cy="54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vuejsì ëí ì´ë¯¸ì§ ê²ìê²°ê³¼">
            <a:extLst>
              <a:ext uri="{FF2B5EF4-FFF2-40B4-BE49-F238E27FC236}">
                <a16:creationId xmlns:a16="http://schemas.microsoft.com/office/drawing/2014/main" id="{E7A0ADB3-9AA7-4052-8933-CB078061D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524" y="2759207"/>
            <a:ext cx="1437192" cy="87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4" descr="ampì ëí ì´ë¯¸ì§ ê²ìê²°ê³¼">
            <a:extLst>
              <a:ext uri="{FF2B5EF4-FFF2-40B4-BE49-F238E27FC236}">
                <a16:creationId xmlns:a16="http://schemas.microsoft.com/office/drawing/2014/main" id="{FB646A2E-76CB-4190-A2E0-8E60156CB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08" y="2704494"/>
            <a:ext cx="1881352" cy="98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6" descr="firebaseì ëí ì´ë¯¸ì§ ê²ìê²°ê³¼">
            <a:extLst>
              <a:ext uri="{FF2B5EF4-FFF2-40B4-BE49-F238E27FC236}">
                <a16:creationId xmlns:a16="http://schemas.microsoft.com/office/drawing/2014/main" id="{BE8A07C0-69C7-4696-BD98-08D1EE73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358" y="1737273"/>
            <a:ext cx="2681407" cy="137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8167993" y="1677465"/>
            <a:ext cx="3856993" cy="201197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9544895" y="1187625"/>
            <a:ext cx="110318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186150" y="4216942"/>
            <a:ext cx="3856993" cy="216043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727413" y="3852373"/>
            <a:ext cx="292740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HARDWARE</a:t>
            </a:r>
            <a:endParaRPr lang="ko-KR" altLang="en-US" sz="7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348748" y="333862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사용기술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99682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2" y="0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3662" y="-514350"/>
            <a:ext cx="7620000" cy="83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130" y="2459504"/>
            <a:ext cx="11615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  <a:r>
              <a:rPr lang="ko-KR" altLang="en-US" sz="6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기반으로 한 </a:t>
            </a:r>
            <a:endParaRPr lang="en-US" altLang="ko-KR" sz="60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algn="ctr">
              <a:defRPr/>
            </a:pPr>
            <a:r>
              <a:rPr lang="ko-KR" altLang="en-US" sz="60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 측정 </a:t>
            </a:r>
            <a:r>
              <a:rPr lang="ko-KR" altLang="en-US" sz="6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및 모니터링 서비스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200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13041" y="1288636"/>
            <a:ext cx="1139987" cy="1200172"/>
            <a:chOff x="1002153" y="832019"/>
            <a:chExt cx="1293576" cy="13618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 smtClean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2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348748" y="333862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개발일정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855" y="2797252"/>
            <a:ext cx="3094892" cy="328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개발환경 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구축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클래스 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아두이노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418650" y="1288637"/>
            <a:ext cx="1139987" cy="1200172"/>
            <a:chOff x="1002153" y="832019"/>
            <a:chExt cx="1293576" cy="136187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3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627556" y="1288637"/>
            <a:ext cx="1139987" cy="1200172"/>
            <a:chOff x="1002153" y="832019"/>
            <a:chExt cx="1293576" cy="136187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4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749272" y="1288637"/>
            <a:ext cx="1139987" cy="1200172"/>
            <a:chOff x="1002153" y="832019"/>
            <a:chExt cx="1293576" cy="136187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5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18650" y="3516616"/>
            <a:ext cx="3576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 개발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24298" y="3101118"/>
            <a:ext cx="378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프로토타입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테스트 및 디버깅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964903" y="1288636"/>
            <a:ext cx="26392" cy="47940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422493" y="1288636"/>
            <a:ext cx="26392" cy="47940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84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6131" y="3250040"/>
            <a:ext cx="1061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포괄적인 범위가 아닌 바로 자신의 집 앞 미세먼지를 확인가능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6131" y="2222137"/>
            <a:ext cx="1013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기업 차원에서 사회문제인 미세먼지를 마케팅으로 사용가능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6131" y="4277943"/>
            <a:ext cx="10201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정부 차원에서 정책</a:t>
            </a:r>
            <a:r>
              <a:rPr lang="en-US" altLang="ko-KR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대책 </a:t>
            </a:r>
            <a:r>
              <a:rPr lang="ko-KR" altLang="en-US" sz="32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수립시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---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사용할 수 있습니다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구름 8"/>
          <p:cNvSpPr/>
          <p:nvPr/>
        </p:nvSpPr>
        <p:spPr>
          <a:xfrm>
            <a:off x="1652360" y="458773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2263014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331799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구름 28"/>
          <p:cNvSpPr/>
          <p:nvPr/>
        </p:nvSpPr>
        <p:spPr>
          <a:xfrm>
            <a:off x="1664041" y="2473482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437297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0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2583" y="6364011"/>
            <a:ext cx="4086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YOUTUBE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비디오머그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채널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813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26" y="662988"/>
            <a:ext cx="8473203" cy="565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37014" y="16657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769864" y="2264550"/>
            <a:ext cx="969264" cy="905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739128" y="2261865"/>
            <a:ext cx="1280160" cy="280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101976" y="3409844"/>
            <a:ext cx="1414391" cy="1290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화살표 연결선 9"/>
          <p:cNvCxnSpPr>
            <a:stCxn id="9" idx="6"/>
          </p:cNvCxnSpPr>
          <p:nvPr/>
        </p:nvCxnSpPr>
        <p:spPr>
          <a:xfrm flipV="1">
            <a:off x="7516367" y="3197712"/>
            <a:ext cx="2544962" cy="857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19288" y="1933385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61329" y="2906951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2583" y="6364011"/>
            <a:ext cx="10235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PM :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부유성 고형물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Particulate Matter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약자로서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μm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마이크로미터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대신하여 쓰는 용어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2583" y="6338753"/>
            <a:ext cx="10235494" cy="44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380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/>
      <p:bldP spid="17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378968" y="1058418"/>
            <a:ext cx="9892770" cy="5543550"/>
            <a:chOff x="5512057" y="1753362"/>
            <a:chExt cx="7590426" cy="39982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5E3"/>
                </a:clrFrom>
                <a:clrTo>
                  <a:srgbClr val="FCF5E3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000" l="1741" r="8994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12057" y="1753362"/>
              <a:ext cx="6890255" cy="3998214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6812280" y="2359152"/>
              <a:ext cx="22402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716904" y="2729144"/>
              <a:ext cx="2335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7792848" y="3194304"/>
              <a:ext cx="12597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7415784" y="3194304"/>
              <a:ext cx="377064" cy="1066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7932420" y="4105656"/>
              <a:ext cx="1120140" cy="6088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6812280" y="23500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681216" y="26944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21158" y="2065669"/>
              <a:ext cx="3939658" cy="466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눈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알레르기성 결막염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각막염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21158" y="2492264"/>
              <a:ext cx="3412557" cy="46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코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알레르기성 비염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52560" y="2939933"/>
              <a:ext cx="4049923" cy="466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기관지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기관지염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폐기종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천식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059541" y="3818382"/>
              <a:ext cx="4042942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초미세먼지는 폐 속 깊이 </a:t>
              </a:r>
              <a:endPara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침투해 </a:t>
              </a:r>
              <a:r>
                <a:rPr kumimoji="0" lang="ko-KR" alt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폐포에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흡착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폐포를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손상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피해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805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ë¯¸ì¸ë¨¼ì§ ê°ì¶ ìí´ âìíë°ì ìâ ë ì¤ì¸ë¤ ê¸°ì¬ì ì¬ì§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9" y="1178412"/>
            <a:ext cx="5453357" cy="321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235" y="2849569"/>
            <a:ext cx="5709409" cy="355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53" y="1524000"/>
            <a:ext cx="6667500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6414" y="2828836"/>
            <a:ext cx="2279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원인</a:t>
            </a:r>
            <a:r>
              <a:rPr kumimoji="0" lang="en-US" altLang="ko-KR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447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25365 -0.432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82" y="-2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145410" y="-212408"/>
            <a:ext cx="13874279" cy="6492240"/>
            <a:chOff x="-1462913" y="585341"/>
            <a:chExt cx="11978512" cy="5605147"/>
          </a:xfrm>
        </p:grpSpPr>
        <p:pic>
          <p:nvPicPr>
            <p:cNvPr id="6146" name="Picture 2" descr="https://t1.daumcdn.net/cfile/tistory/2113AF3F58A67EF22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85" b="100000" l="62388" r="96866">
                          <a14:foregroundMark x1="77313" y1="46774" x2="78657" y2="52688"/>
                          <a14:foregroundMark x1="85224" y1="48118" x2="85970" y2="52688"/>
                          <a14:foregroundMark x1="91493" y1="91667" x2="90448" y2="92204"/>
                          <a14:backgroundMark x1="92537" y1="97312" x2="94179" y2="924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62913" y="2052545"/>
              <a:ext cx="7452746" cy="413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ë¯¸ì¸ë¨¼ì§ ë§ì¤í¬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12" b="100000" l="25588" r="773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454" y="585341"/>
              <a:ext cx="5605145" cy="560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19074" y="190500"/>
            <a:ext cx="431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해결 방법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150" name="Picture 6" descr="ë¯¸ì¸ë¨¼ì§ ëë íì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3" b="99665" l="9883" r="433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22" y="190500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ë¯¸ì¸ë¨¼ì§ ë§ì¤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36" y="1335024"/>
            <a:ext cx="6372663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73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" y="713232"/>
            <a:ext cx="8276329" cy="4099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71" y="3142488"/>
            <a:ext cx="7284660" cy="3593007"/>
          </a:xfrm>
          <a:prstGeom prst="rect">
            <a:avLst/>
          </a:prstGeom>
        </p:spPr>
      </p:pic>
      <p:pic>
        <p:nvPicPr>
          <p:cNvPr id="7170" name="Picture 2" descr="ë¯¸ì¸ë¯¸ì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" y="2512300"/>
            <a:ext cx="5103558" cy="42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ë¯¸ì¸ë¨¼ì§ ì±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31" y="713232"/>
            <a:ext cx="7620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1544" y="713232"/>
            <a:ext cx="11799787" cy="602226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rot="678224">
            <a:off x="2301072" y="2726685"/>
            <a:ext cx="7777278" cy="20068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 有</a:t>
            </a:r>
            <a:endParaRPr kumimoji="0" lang="ko-KR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393" y="81454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148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1961</Words>
  <Application>Microsoft Office PowerPoint</Application>
  <PresentationFormat>와이드스크린</PresentationFormat>
  <Paragraphs>327</Paragraphs>
  <Slides>31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나눔스퀘어 Light</vt:lpstr>
      <vt:lpstr>맑은 고딕</vt:lpstr>
      <vt:lpstr>나눔스퀘어 ExtraBold</vt:lpstr>
      <vt:lpstr>a하늬바람B</vt:lpstr>
      <vt:lpstr>DX경필명조B</vt:lpstr>
      <vt:lpstr>조선일보명조</vt:lpstr>
      <vt:lpstr>Arial</vt:lpstr>
      <vt:lpstr>나눔스퀘어 Bold</vt:lpstr>
      <vt:lpstr>210 콤퓨타세탁 R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wndms4573@naver.com</dc:creator>
  <cp:lastModifiedBy>wndms4573@naver.com</cp:lastModifiedBy>
  <cp:revision>91</cp:revision>
  <dcterms:created xsi:type="dcterms:W3CDTF">2019-01-22T01:51:15Z</dcterms:created>
  <dcterms:modified xsi:type="dcterms:W3CDTF">2019-01-27T06:14:03Z</dcterms:modified>
</cp:coreProperties>
</file>